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72" r:id="rId5"/>
    <p:sldMasterId id="2147483684" r:id="rId6"/>
  </p:sldMasterIdLst>
  <p:sldIdLst>
    <p:sldId id="256" r:id="rId7"/>
    <p:sldId id="268" r:id="rId8"/>
    <p:sldId id="269" r:id="rId9"/>
    <p:sldId id="259" r:id="rId10"/>
    <p:sldId id="257" r:id="rId11"/>
    <p:sldId id="270" r:id="rId12"/>
    <p:sldId id="271" r:id="rId13"/>
    <p:sldId id="267" r:id="rId14"/>
    <p:sldId id="266" r:id="rId15"/>
    <p:sldId id="260" r:id="rId16"/>
    <p:sldId id="2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59"/>
    <a:srgbClr val="71B9E4"/>
    <a:srgbClr val="FFFFFF"/>
    <a:srgbClr val="B9B9B9"/>
    <a:srgbClr val="969F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05" d="100"/>
          <a:sy n="105" d="100"/>
        </p:scale>
        <p:origin x="75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3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77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68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4A35DD-ABC6-42DC-9E58-891A6C027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8A45C4-105A-464E-B419-89B03E6EBC82}" type="datetimeFigureOut">
              <a:rPr lang="en-US"/>
              <a:pPr>
                <a:defRPr/>
              </a:pPr>
              <a:t>8/18/2021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E46FB-45D2-4A75-A481-F2A0B04E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BDA36-CB75-424A-9972-B8BC21C04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657D36-E000-4D62-9CA6-18E35EA0C9C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50141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EA0E6-9D33-4B00-A14A-F0D88F167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77D158-2FAE-4A13-8C79-F6F3134732CC}" type="datetimeFigureOut">
              <a:rPr lang="en-US"/>
              <a:pPr>
                <a:defRPr/>
              </a:pPr>
              <a:t>8/18/2021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65169A-BFFC-4DDF-9BDE-C8207F66D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59DDA-C71A-49CC-B555-33B8211B0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078C24-072C-468F-BBA9-84DE960D22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0017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21AA3C-2809-45C6-A4BD-C9A673240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3F452A-78D9-428C-8EF8-37168574FEF1}" type="datetimeFigureOut">
              <a:rPr lang="en-US"/>
              <a:pPr>
                <a:defRPr/>
              </a:pPr>
              <a:t>8/18/2021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AF4A6-D72D-4333-A0B6-826E4F137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E3EB55-6F14-4CA4-AA2F-2C38337EE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21FDB1-CBFC-417A-953C-BEDDE10A8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0070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4D61E5D-6E4F-49C4-9605-BA1D376C6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88635A-B7E5-4D19-A073-E8233FF77BBF}" type="datetimeFigureOut">
              <a:rPr lang="en-US"/>
              <a:pPr>
                <a:defRPr/>
              </a:pPr>
              <a:t>8/18/2021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3272803-EF7D-47CC-BAB8-37283362E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B154933-6279-4C48-8879-C969B8B76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EC22D6-B119-4FE0-8118-10531AD1AD0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70464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E12BDC-B874-4AE8-9AE9-A1F01040B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3EB40D-FFD1-4214-877C-146BD1560BC8}" type="datetimeFigureOut">
              <a:rPr lang="en-US"/>
              <a:pPr>
                <a:defRPr/>
              </a:pPr>
              <a:t>8/18/2021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B21F46F-8907-4F8E-9A18-7178A1387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11112B7-5928-400A-8227-97517F17D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994C68-C648-4C2C-AFB2-FF388BE3B0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89118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EBB09870-9C0D-443C-96C6-C1A7580A4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ED7A05-48E9-4865-9AD3-5C02B936123A}" type="datetimeFigureOut">
              <a:rPr lang="en-US"/>
              <a:pPr>
                <a:defRPr/>
              </a:pPr>
              <a:t>8/18/2021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D67119E-0393-4456-B24C-B01EA2A34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1AF23FC-4001-47AC-A763-2A6C0FA0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8900E2-9D2C-43F7-8C11-AD3415EDB4A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10643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42877D1-C9BA-448D-AA7C-5492B69E2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DECD51-238B-48E6-8981-EAFB9CA7BE8F}" type="datetimeFigureOut">
              <a:rPr lang="en-US"/>
              <a:pPr>
                <a:defRPr/>
              </a:pPr>
              <a:t>8/18/2021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44B4FBD-A95E-490A-8338-C73744136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0C15D48-2099-4375-868D-7F068E86B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033A8E-833E-48AE-8FF0-68D9DE98899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09548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7612D47-EB4B-4383-8831-7AC8596F6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2A1617-EA13-496B-B11F-69B297D0F0D5}" type="datetimeFigureOut">
              <a:rPr lang="en-US"/>
              <a:pPr>
                <a:defRPr/>
              </a:pPr>
              <a:t>8/18/2021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A6F84EE-1116-438C-9333-1625D2F2D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589C819-64A7-45F7-B884-50CC4BF27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A94843-80F8-4EBD-9D38-770265A1FAC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1167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1169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FFF77C2-4945-4BD0-B832-577AEF488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725A6A-90E8-4C62-8164-3EAB39AC6304}" type="datetimeFigureOut">
              <a:rPr lang="en-US"/>
              <a:pPr>
                <a:defRPr/>
              </a:pPr>
              <a:t>8/18/2021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D1CB127-7ED6-4B18-B0C5-3B8FE279D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B0F5497-45DC-4D41-BB52-C26A6039C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351718-146C-423B-B080-E277EBA9D26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74223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B0D67-4D12-41AC-BF41-C39D95143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953352-24FF-4901-BA8B-009A022B5A75}" type="datetimeFigureOut">
              <a:rPr lang="en-US"/>
              <a:pPr>
                <a:defRPr/>
              </a:pPr>
              <a:t>8/18/2021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3983F-5D8D-434F-9A67-DDDFF6288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E1744-6FDF-4DEC-B7F0-6D57E4758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C818B8-39A1-43F4-B9F4-536B6D4C5C8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18335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18B20-E412-4BB7-AFE1-27BF70182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DA44E8-C392-44D4-B51A-1A91B23496BB}" type="datetimeFigureOut">
              <a:rPr lang="en-US"/>
              <a:pPr>
                <a:defRPr/>
              </a:pPr>
              <a:t>8/18/2021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A2273-1F93-49B6-949F-BD1BB6978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91946-3166-4B3B-8FA2-2D8900F42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B6A819-17C1-4386-AC97-E2D68E289F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36943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55ADE-19DD-48C6-B387-2740C228A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399ACB-5D36-48F5-843E-86C5A128FF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BC1D6-80F0-4E69-B58E-F4E7C5D7C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0F278-D412-4408-BB8A-C827EF1974A3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7D360-94F0-4C38-ABB0-5B98EBA8B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5917C-EF1D-4454-93E3-912CD9B33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08C9-AFBD-41B6-9EEB-2D0824D2A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020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425D5-2E94-492A-9C3C-7CEB9B4B1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CBC25-823C-4D7F-8F0E-F7D8E9694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251B8-B56D-4802-91F9-DCDD38B0C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0F278-D412-4408-BB8A-C827EF1974A3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FCCDA-497A-4E1E-8DE3-B40466FB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47407-85E9-4150-BBEE-72A1C53B6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08C9-AFBD-41B6-9EEB-2D0824D2A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1601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153FD-2774-4859-A8BF-627DEB241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A4FE5-29A7-49F4-83A6-EC81AD8E0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50B13-4D3F-45E5-90C3-65B21EB83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0F278-D412-4408-BB8A-C827EF1974A3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91BD5-215A-488F-97AA-BB9B7F9C2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1E68E-BC2A-44D3-A4F8-28D6B3984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08C9-AFBD-41B6-9EEB-2D0824D2A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4715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C9301-ADC9-49A7-A85C-2B2DD4399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F3D60-B3D9-4913-AB2C-CCEB1D3B4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34E9EF-E2D7-4B41-9B86-6CB763E2D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B7AD0E-5E5C-4CDB-9C4A-A143C8F3D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0F278-D412-4408-BB8A-C827EF1974A3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2BC4C-84BE-4DF0-A5BF-B7CD90546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268FDE-DC3C-4C3B-B447-AEB85319B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08C9-AFBD-41B6-9EEB-2D0824D2A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137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104E2-F227-4AA1-AE30-35CBDC3FB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52E43-F6EA-43BE-9C05-03764B42D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77C1EB-C515-4A11-80F3-46A5046889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D75AAE-1087-414A-95E0-434C67F197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AF0A13-D26A-427B-AC98-0D009CF21A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D40BDA-30C8-4139-9AD7-DAB9BAEBC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0F278-D412-4408-BB8A-C827EF1974A3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898C71-CA54-45B6-B328-937512E36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6B14A9-73B0-44B7-AB55-01BEE2A6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08C9-AFBD-41B6-9EEB-2D0824D2A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1699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8776C-165B-468C-928D-413E3DD4C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9EC5E5-4019-4349-94B4-ADB19EF6A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0F278-D412-4408-BB8A-C827EF1974A3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2E9910-965E-45CE-98B4-D7E4CEB78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0A74AC-2FE6-4255-B55F-0E9A5CB92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08C9-AFBD-41B6-9EEB-2D0824D2A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4937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CE6F6D-5129-4ADC-970B-F15085E21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0F278-D412-4408-BB8A-C827EF1974A3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F48D06-F1E9-4A92-8930-FE5306336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C0445-9E7C-476F-A530-957E6CBD4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08C9-AFBD-41B6-9EEB-2D0824D2A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22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3861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D802F-1A12-4A12-8B81-B42F8C767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EAFA3-9E0D-4A29-8A54-1C2927A37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350103-A7F6-485B-988E-7CA240B0A0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5062D5-19F1-46B7-B315-64116E6BA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0F278-D412-4408-BB8A-C827EF1974A3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D10169-6C32-4E07-84B9-1B1AF0AE6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459204-E934-4BA5-A354-1B0FD5193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08C9-AFBD-41B6-9EEB-2D0824D2A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4715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06DF6-40FC-4DF4-8B7B-1AC395068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039440-A15F-40CB-8427-DB2BF46CCD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25B73-3858-494C-BBE1-1761D0A24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401001-638F-4C9A-927F-489F9A818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0F278-D412-4408-BB8A-C827EF1974A3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7E7F82-5A1F-4444-A6DF-CF44E5421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D45E5-5FEF-4840-BE5A-C7DF00467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08C9-AFBD-41B6-9EEB-2D0824D2A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7574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33683-8C90-459A-934B-76C974EBA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D25CCF-4157-4754-8104-6182A95FD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1CD02F-E7E9-4EE5-8AE4-B08AD5337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0F278-D412-4408-BB8A-C827EF1974A3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1600D-562A-4229-A093-5D6CBA94A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3C2ED-7C48-41E4-A3A0-687C8ADE6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08C9-AFBD-41B6-9EEB-2D0824D2A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9994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6EFAED-27FF-4E56-8ACA-08AB9794F8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529F9D-F1F6-466D-9DF9-99456B083F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91A8E-174C-4791-A19E-F4D93C43A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0F278-D412-4408-BB8A-C827EF1974A3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0AEA4-822E-4C8F-96AA-BDE2D7C2C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5B9EC-53D3-4273-8721-2B38C5B2C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C08C9-AFBD-41B6-9EEB-2D0824D2A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633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993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174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143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817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855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146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8/18/2021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97890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250E0E90-8E3B-4AEF-9356-5621F761018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4F4DA329-6388-4A3B-A3ED-7E6F208947E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24353-8DEC-4771-8EDB-5A1AC1B102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DD88D9F-8286-4B69-8516-30B5009C4F07}" type="datetimeFigureOut">
              <a:rPr lang="en-US"/>
              <a:pPr>
                <a:defRPr/>
              </a:pPr>
              <a:t>8/18/2021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4F682-47AB-4679-802D-57DF1D088A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BE502-1187-4138-802C-BD80048E2C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7A38F877-8EE3-4250-9A86-A4C69C0CD75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4876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57C1B2-0B7F-48F0-97B6-45243E6D5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AD511-ED0D-474A-BB1D-39DD17AB7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A545B-0873-4A1B-A987-8E5265815E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0F278-D412-4408-BB8A-C827EF1974A3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E4E009-82C0-44C1-8BA5-1774B86E7A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88C56-8323-4B19-8554-FD424998A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C08C9-AFBD-41B6-9EEB-2D0824D2A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640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13" Type="http://schemas.openxmlformats.org/officeDocument/2006/relationships/hyperlink" Target="https://www.universal-solder.ca/product/nodemcu-v3-lua-esp8266-wifi-4mb-usb-internet-of-things/" TargetMode="External"/><Relationship Id="rId3" Type="http://schemas.openxmlformats.org/officeDocument/2006/relationships/hyperlink" Target="https://geobrava.wordpress.com/2015/10/27/smart-home-service-revenue-will-reach-100-billion-by-2020/" TargetMode="External"/><Relationship Id="rId7" Type="http://schemas.openxmlformats.org/officeDocument/2006/relationships/hyperlink" Target="https://www.netinhome.it/prodotto/sonoff-g1-gsm-gprs-smart-switch/" TargetMode="External"/><Relationship Id="rId12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11" Type="http://schemas.openxmlformats.org/officeDocument/2006/relationships/hyperlink" Target="https://www.reddit.com/r/arduino/comments/cyl0x2/different_types_of_sensors_available_for_projects/" TargetMode="External"/><Relationship Id="rId5" Type="http://schemas.openxmlformats.org/officeDocument/2006/relationships/hyperlink" Target="https://pelaxa.com/blog/2018/01/17/iot-devices-and-network-security/" TargetMode="External"/><Relationship Id="rId15" Type="http://schemas.openxmlformats.org/officeDocument/2006/relationships/hyperlink" Target="https://www.raspberrypi.org/blog/raspberry-pi-2-on-sale/" TargetMode="External"/><Relationship Id="rId10" Type="http://schemas.openxmlformats.org/officeDocument/2006/relationships/image" Target="../media/image5.jpg"/><Relationship Id="rId4" Type="http://schemas.openxmlformats.org/officeDocument/2006/relationships/image" Target="../media/image2.jpg"/><Relationship Id="rId9" Type="http://schemas.openxmlformats.org/officeDocument/2006/relationships/hyperlink" Target="https://alexnld.com/product/vibration-sensors-relay-sensor-switch-sensitivity-and-time-delay-adjustable-vibration-module/" TargetMode="External"/><Relationship Id="rId1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urlivingroom.att.com/articles/digital-life-alexa-enabled-devices-magic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ooredatwork.com/cree-introduces-a-better-led-bulb/" TargetMode="Externa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onfinder.com/icons/737863/app_hand_mobile_phone_smartphone_touch_icon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620FF-7514-4A11-9E08-C9E11904D8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Easy Home Automation</a:t>
            </a:r>
          </a:p>
        </p:txBody>
      </p:sp>
    </p:spTree>
    <p:extLst>
      <p:ext uri="{BB962C8B-B14F-4D97-AF65-F5344CB8AC3E}">
        <p14:creationId xmlns:p14="http://schemas.microsoft.com/office/powerpoint/2010/main" val="3245530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CC896-5410-45E3-970B-DA3D9B4DB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0572"/>
          </a:xfrm>
        </p:spPr>
        <p:txBody>
          <a:bodyPr/>
          <a:lstStyle/>
          <a:p>
            <a:r>
              <a:rPr lang="en-US" dirty="0"/>
              <a:t>Data Model for home Automation – Switch Control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E73C1B7-C510-462D-8237-E45A7D5AAF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055378"/>
              </p:ext>
            </p:extLst>
          </p:nvPr>
        </p:nvGraphicFramePr>
        <p:xfrm>
          <a:off x="654345" y="1777508"/>
          <a:ext cx="7108912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9637">
                  <a:extLst>
                    <a:ext uri="{9D8B030D-6E8A-4147-A177-3AD203B41FA5}">
                      <a16:colId xmlns:a16="http://schemas.microsoft.com/office/drawing/2014/main" val="288192044"/>
                    </a:ext>
                  </a:extLst>
                </a:gridCol>
                <a:gridCol w="3807973">
                  <a:extLst>
                    <a:ext uri="{9D8B030D-6E8A-4147-A177-3AD203B41FA5}">
                      <a16:colId xmlns:a16="http://schemas.microsoft.com/office/drawing/2014/main" val="1076949090"/>
                    </a:ext>
                  </a:extLst>
                </a:gridCol>
                <a:gridCol w="931302">
                  <a:extLst>
                    <a:ext uri="{9D8B030D-6E8A-4147-A177-3AD203B41FA5}">
                      <a16:colId xmlns:a16="http://schemas.microsoft.com/office/drawing/2014/main" val="1816152232"/>
                    </a:ext>
                  </a:extLst>
                </a:gridCol>
              </a:tblGrid>
              <a:tr h="209717">
                <a:tc>
                  <a:txBody>
                    <a:bodyPr/>
                    <a:lstStyle/>
                    <a:p>
                      <a:r>
                        <a:rPr lang="en-US" sz="1200" dirty="0"/>
                        <a:t>Column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20674"/>
                  </a:ext>
                </a:extLst>
              </a:tr>
              <a:tr h="209717">
                <a:tc>
                  <a:txBody>
                    <a:bodyPr/>
                    <a:lstStyle/>
                    <a:p>
                      <a:r>
                        <a:rPr lang="en-US" sz="1200" dirty="0" err="1"/>
                        <a:t>NodeID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ID of Control 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607227"/>
                  </a:ext>
                </a:extLst>
              </a:tr>
              <a:tr h="20971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SwitchID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ID of Switch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740762"/>
                  </a:ext>
                </a:extLst>
              </a:tr>
              <a:tr h="209717">
                <a:tc>
                  <a:txBody>
                    <a:bodyPr/>
                    <a:lstStyle/>
                    <a:p>
                      <a:r>
                        <a:rPr lang="en-US" sz="1200" dirty="0" err="1"/>
                        <a:t>DeviceID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ID of Connected 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361550"/>
                  </a:ext>
                </a:extLst>
              </a:tr>
              <a:tr h="209717">
                <a:tc>
                  <a:txBody>
                    <a:bodyPr/>
                    <a:lstStyle/>
                    <a:p>
                      <a:r>
                        <a:rPr lang="en-US" sz="12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Description of Device/Sensor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464040"/>
                  </a:ext>
                </a:extLst>
              </a:tr>
              <a:tr h="209717">
                <a:tc>
                  <a:txBody>
                    <a:bodyPr/>
                    <a:lstStyle/>
                    <a:p>
                      <a:r>
                        <a:rPr lang="en-US" sz="1200" dirty="0"/>
                        <a:t>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Power Consumption by Device in Wattage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Decimal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8335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39DEBAD-9456-4A1F-B24E-601C57E1F7B5}"/>
              </a:ext>
            </a:extLst>
          </p:cNvPr>
          <p:cNvSpPr txBox="1"/>
          <p:nvPr/>
        </p:nvSpPr>
        <p:spPr>
          <a:xfrm>
            <a:off x="581192" y="1408176"/>
            <a:ext cx="363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Name: </a:t>
            </a:r>
            <a:r>
              <a:rPr lang="en-US" dirty="0" err="1"/>
              <a:t>SwitchControl</a:t>
            </a:r>
            <a:r>
              <a:rPr lang="en-US" dirty="0"/>
              <a:t> (PGSQL)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AE9674-8A1F-4891-84C0-71206757E7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544950"/>
              </p:ext>
            </p:extLst>
          </p:nvPr>
        </p:nvGraphicFramePr>
        <p:xfrm>
          <a:off x="581193" y="4708144"/>
          <a:ext cx="6057352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117">
                  <a:extLst>
                    <a:ext uri="{9D8B030D-6E8A-4147-A177-3AD203B41FA5}">
                      <a16:colId xmlns:a16="http://schemas.microsoft.com/office/drawing/2014/main" val="288192044"/>
                    </a:ext>
                  </a:extLst>
                </a:gridCol>
                <a:gridCol w="2606399">
                  <a:extLst>
                    <a:ext uri="{9D8B030D-6E8A-4147-A177-3AD203B41FA5}">
                      <a16:colId xmlns:a16="http://schemas.microsoft.com/office/drawing/2014/main" val="1076949090"/>
                    </a:ext>
                  </a:extLst>
                </a:gridCol>
                <a:gridCol w="1431836">
                  <a:extLst>
                    <a:ext uri="{9D8B030D-6E8A-4147-A177-3AD203B41FA5}">
                      <a16:colId xmlns:a16="http://schemas.microsoft.com/office/drawing/2014/main" val="1816152232"/>
                    </a:ext>
                  </a:extLst>
                </a:gridCol>
              </a:tblGrid>
              <a:tr h="216002">
                <a:tc>
                  <a:txBody>
                    <a:bodyPr/>
                    <a:lstStyle/>
                    <a:p>
                      <a:r>
                        <a:rPr lang="en-US" sz="1200" dirty="0"/>
                        <a:t>Column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20674"/>
                  </a:ext>
                </a:extLst>
              </a:tr>
              <a:tr h="216002">
                <a:tc>
                  <a:txBody>
                    <a:bodyPr/>
                    <a:lstStyle/>
                    <a:p>
                      <a:r>
                        <a:rPr lang="en-US" sz="1200" dirty="0"/>
                        <a:t>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ID of Switch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986502"/>
                  </a:ext>
                </a:extLst>
              </a:tr>
              <a:tr h="216002">
                <a:tc>
                  <a:txBody>
                    <a:bodyPr/>
                    <a:lstStyle/>
                    <a:p>
                      <a:r>
                        <a:rPr lang="en-US" sz="1200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On or 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Boolean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361550"/>
                  </a:ext>
                </a:extLst>
              </a:tr>
              <a:tr h="216002">
                <a:tc>
                  <a:txBody>
                    <a:bodyPr/>
                    <a:lstStyle/>
                    <a:p>
                      <a:r>
                        <a:rPr lang="en-US" sz="1200" dirty="0" err="1"/>
                        <a:t>DateTime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Timestamp of the state 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Timestamp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46404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51A5136-D8D6-4898-8685-307652971B90}"/>
              </a:ext>
            </a:extLst>
          </p:cNvPr>
          <p:cNvSpPr txBox="1"/>
          <p:nvPr/>
        </p:nvSpPr>
        <p:spPr>
          <a:xfrm>
            <a:off x="581192" y="4328312"/>
            <a:ext cx="3634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Name: </a:t>
            </a:r>
            <a:r>
              <a:rPr lang="en-US" dirty="0" err="1"/>
              <a:t>SwitchState</a:t>
            </a:r>
            <a:r>
              <a:rPr lang="en-US" dirty="0"/>
              <a:t> (</a:t>
            </a:r>
            <a:r>
              <a:rPr lang="en-US" dirty="0" err="1"/>
              <a:t>InfluxDB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84252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CC896-5410-45E3-970B-DA3D9B4DB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32" y="497542"/>
            <a:ext cx="11029616" cy="550572"/>
          </a:xfrm>
        </p:spPr>
        <p:txBody>
          <a:bodyPr/>
          <a:lstStyle/>
          <a:p>
            <a:r>
              <a:rPr lang="en-US" dirty="0"/>
              <a:t>Data Model for home Automation – Ambience control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E73C1B7-C510-462D-8237-E45A7D5AAF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531008"/>
              </p:ext>
            </p:extLst>
          </p:nvPr>
        </p:nvGraphicFramePr>
        <p:xfrm>
          <a:off x="444032" y="1452850"/>
          <a:ext cx="608478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214">
                  <a:extLst>
                    <a:ext uri="{9D8B030D-6E8A-4147-A177-3AD203B41FA5}">
                      <a16:colId xmlns:a16="http://schemas.microsoft.com/office/drawing/2014/main" val="288192044"/>
                    </a:ext>
                  </a:extLst>
                </a:gridCol>
                <a:gridCol w="2881855">
                  <a:extLst>
                    <a:ext uri="{9D8B030D-6E8A-4147-A177-3AD203B41FA5}">
                      <a16:colId xmlns:a16="http://schemas.microsoft.com/office/drawing/2014/main" val="1076949090"/>
                    </a:ext>
                  </a:extLst>
                </a:gridCol>
                <a:gridCol w="1717716">
                  <a:extLst>
                    <a:ext uri="{9D8B030D-6E8A-4147-A177-3AD203B41FA5}">
                      <a16:colId xmlns:a16="http://schemas.microsoft.com/office/drawing/2014/main" val="1816152232"/>
                    </a:ext>
                  </a:extLst>
                </a:gridCol>
              </a:tblGrid>
              <a:tr h="244425">
                <a:tc>
                  <a:txBody>
                    <a:bodyPr/>
                    <a:lstStyle/>
                    <a:p>
                      <a:r>
                        <a:rPr lang="en-US" sz="1200" dirty="0"/>
                        <a:t>Column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20674"/>
                  </a:ext>
                </a:extLst>
              </a:tr>
              <a:tr h="244425">
                <a:tc>
                  <a:txBody>
                    <a:bodyPr/>
                    <a:lstStyle/>
                    <a:p>
                      <a:r>
                        <a:rPr lang="en-US" sz="1200" dirty="0" err="1"/>
                        <a:t>NodeID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ID of Control 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607227"/>
                  </a:ext>
                </a:extLst>
              </a:tr>
              <a:tr h="24442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SensorID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ID of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740762"/>
                  </a:ext>
                </a:extLst>
              </a:tr>
              <a:tr h="244425">
                <a:tc>
                  <a:txBody>
                    <a:bodyPr/>
                    <a:lstStyle/>
                    <a:p>
                      <a:r>
                        <a:rPr lang="en-US" sz="12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Description of Device/Sensor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464040"/>
                  </a:ext>
                </a:extLst>
              </a:tr>
              <a:tr h="244425">
                <a:tc>
                  <a:txBody>
                    <a:bodyPr/>
                    <a:lstStyle/>
                    <a:p>
                      <a:r>
                        <a:rPr lang="en-US" sz="1200" dirty="0" err="1"/>
                        <a:t>LowerLimit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Lower Threshold Limit of the Sensor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Decimal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393404"/>
                  </a:ext>
                </a:extLst>
              </a:tr>
              <a:tr h="244425">
                <a:tc>
                  <a:txBody>
                    <a:bodyPr/>
                    <a:lstStyle/>
                    <a:p>
                      <a:r>
                        <a:rPr lang="en-US" sz="1200" dirty="0" err="1"/>
                        <a:t>UpperLimit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Lower Threshold Limit of the Sensor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Decimal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571620"/>
                  </a:ext>
                </a:extLst>
              </a:tr>
              <a:tr h="244425">
                <a:tc>
                  <a:txBody>
                    <a:bodyPr/>
                    <a:lstStyle/>
                    <a:p>
                      <a:r>
                        <a:rPr lang="en-US" sz="1200" dirty="0"/>
                        <a:t>UOM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Unit of measure of sensor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56014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39DEBAD-9456-4A1F-B24E-601C57E1F7B5}"/>
              </a:ext>
            </a:extLst>
          </p:cNvPr>
          <p:cNvSpPr txBox="1"/>
          <p:nvPr/>
        </p:nvSpPr>
        <p:spPr>
          <a:xfrm>
            <a:off x="444032" y="998360"/>
            <a:ext cx="4832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Table Name: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AmbienceControl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 (PGSQL)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AE9674-8A1F-4891-84C0-71206757E7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380376"/>
              </p:ext>
            </p:extLst>
          </p:nvPr>
        </p:nvGraphicFramePr>
        <p:xfrm>
          <a:off x="444033" y="4537116"/>
          <a:ext cx="501493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645">
                  <a:extLst>
                    <a:ext uri="{9D8B030D-6E8A-4147-A177-3AD203B41FA5}">
                      <a16:colId xmlns:a16="http://schemas.microsoft.com/office/drawing/2014/main" val="288192044"/>
                    </a:ext>
                  </a:extLst>
                </a:gridCol>
                <a:gridCol w="2157861">
                  <a:extLst>
                    <a:ext uri="{9D8B030D-6E8A-4147-A177-3AD203B41FA5}">
                      <a16:colId xmlns:a16="http://schemas.microsoft.com/office/drawing/2014/main" val="1076949090"/>
                    </a:ext>
                  </a:extLst>
                </a:gridCol>
                <a:gridCol w="1185429">
                  <a:extLst>
                    <a:ext uri="{9D8B030D-6E8A-4147-A177-3AD203B41FA5}">
                      <a16:colId xmlns:a16="http://schemas.microsoft.com/office/drawing/2014/main" val="1816152232"/>
                    </a:ext>
                  </a:extLst>
                </a:gridCol>
              </a:tblGrid>
              <a:tr h="228262">
                <a:tc>
                  <a:txBody>
                    <a:bodyPr/>
                    <a:lstStyle/>
                    <a:p>
                      <a:r>
                        <a:rPr lang="en-US" sz="1200" dirty="0"/>
                        <a:t>Column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20674"/>
                  </a:ext>
                </a:extLst>
              </a:tr>
              <a:tr h="22826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ID of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740762"/>
                  </a:ext>
                </a:extLst>
              </a:tr>
              <a:tr h="228262">
                <a:tc>
                  <a:txBody>
                    <a:bodyPr/>
                    <a:lstStyle/>
                    <a:p>
                      <a:r>
                        <a:rPr lang="en-US" sz="1200" dirty="0" err="1"/>
                        <a:t>SensorValue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Measured value by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Decimal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361550"/>
                  </a:ext>
                </a:extLst>
              </a:tr>
              <a:tr h="228262">
                <a:tc>
                  <a:txBody>
                    <a:bodyPr/>
                    <a:lstStyle/>
                    <a:p>
                      <a:r>
                        <a:rPr lang="en-US" sz="1200" dirty="0" err="1"/>
                        <a:t>DateTime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Timestamp of the 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Timestamp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46404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51A5136-D8D6-4898-8685-307652971B90}"/>
              </a:ext>
            </a:extLst>
          </p:cNvPr>
          <p:cNvSpPr txBox="1"/>
          <p:nvPr/>
        </p:nvSpPr>
        <p:spPr>
          <a:xfrm>
            <a:off x="444032" y="4082626"/>
            <a:ext cx="461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Table Name: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AmbienceMeasure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InfluxDB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3B3F5C3-5577-4945-A4EA-F22A417F5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785424"/>
              </p:ext>
            </p:extLst>
          </p:nvPr>
        </p:nvGraphicFramePr>
        <p:xfrm>
          <a:off x="6733033" y="1452850"/>
          <a:ext cx="5355334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7795">
                  <a:extLst>
                    <a:ext uri="{9D8B030D-6E8A-4147-A177-3AD203B41FA5}">
                      <a16:colId xmlns:a16="http://schemas.microsoft.com/office/drawing/2014/main" val="288192044"/>
                    </a:ext>
                  </a:extLst>
                </a:gridCol>
                <a:gridCol w="2089639">
                  <a:extLst>
                    <a:ext uri="{9D8B030D-6E8A-4147-A177-3AD203B41FA5}">
                      <a16:colId xmlns:a16="http://schemas.microsoft.com/office/drawing/2014/main" val="1076949090"/>
                    </a:ext>
                  </a:extLst>
                </a:gridCol>
                <a:gridCol w="1237900">
                  <a:extLst>
                    <a:ext uri="{9D8B030D-6E8A-4147-A177-3AD203B41FA5}">
                      <a16:colId xmlns:a16="http://schemas.microsoft.com/office/drawing/2014/main" val="1816152232"/>
                    </a:ext>
                  </a:extLst>
                </a:gridCol>
              </a:tblGrid>
              <a:tr h="228262">
                <a:tc>
                  <a:txBody>
                    <a:bodyPr/>
                    <a:lstStyle/>
                    <a:p>
                      <a:r>
                        <a:rPr lang="en-US" sz="1200" dirty="0"/>
                        <a:t>Column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20674"/>
                  </a:ext>
                </a:extLst>
              </a:tr>
              <a:tr h="228262">
                <a:tc>
                  <a:txBody>
                    <a:bodyPr/>
                    <a:lstStyle/>
                    <a:p>
                      <a:r>
                        <a:rPr lang="en-US" sz="1200" dirty="0" err="1"/>
                        <a:t>NodeID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ID of Control 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316163"/>
                  </a:ext>
                </a:extLst>
              </a:tr>
              <a:tr h="22826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SensorID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ID of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740762"/>
                  </a:ext>
                </a:extLst>
              </a:tr>
              <a:tr h="228262">
                <a:tc>
                  <a:txBody>
                    <a:bodyPr/>
                    <a:lstStyle/>
                    <a:p>
                      <a:r>
                        <a:rPr lang="en-US" sz="1200" dirty="0" err="1"/>
                        <a:t>MeasureInterval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Time interval of measure in seconds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Decimal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361550"/>
                  </a:ext>
                </a:extLst>
              </a:tr>
              <a:tr h="228262">
                <a:tc>
                  <a:txBody>
                    <a:bodyPr/>
                    <a:lstStyle/>
                    <a:p>
                      <a:r>
                        <a:rPr lang="en-US" sz="1200" dirty="0" err="1"/>
                        <a:t>MeasurePauseStartTime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Time of start of pause measure daily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464040"/>
                  </a:ext>
                </a:extLst>
              </a:tr>
              <a:tr h="228262">
                <a:tc>
                  <a:txBody>
                    <a:bodyPr/>
                    <a:lstStyle/>
                    <a:p>
                      <a:r>
                        <a:rPr lang="en-US" sz="1200" dirty="0" err="1"/>
                        <a:t>MeasurePauseEndTime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Time of end of pause measure daily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31195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9932FDC-A609-445B-AEFD-78A33E816044}"/>
              </a:ext>
            </a:extLst>
          </p:cNvPr>
          <p:cNvSpPr txBox="1"/>
          <p:nvPr/>
        </p:nvSpPr>
        <p:spPr>
          <a:xfrm>
            <a:off x="6631472" y="1075145"/>
            <a:ext cx="5355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Table Name: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AmbienceMeasureSchedule</a:t>
            </a:r>
            <a:r>
              <a:rPr lang="en-US" dirty="0">
                <a:solidFill>
                  <a:prstClr val="black"/>
                </a:solidFill>
              </a:rPr>
              <a:t> (PGSQL)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7623D8D-05A7-479B-84A2-CBA65ED5AF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289970"/>
              </p:ext>
            </p:extLst>
          </p:nvPr>
        </p:nvGraphicFramePr>
        <p:xfrm>
          <a:off x="6733032" y="4505280"/>
          <a:ext cx="5355333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536">
                  <a:extLst>
                    <a:ext uri="{9D8B030D-6E8A-4147-A177-3AD203B41FA5}">
                      <a16:colId xmlns:a16="http://schemas.microsoft.com/office/drawing/2014/main" val="288192044"/>
                    </a:ext>
                  </a:extLst>
                </a:gridCol>
                <a:gridCol w="3044952">
                  <a:extLst>
                    <a:ext uri="{9D8B030D-6E8A-4147-A177-3AD203B41FA5}">
                      <a16:colId xmlns:a16="http://schemas.microsoft.com/office/drawing/2014/main" val="1076949090"/>
                    </a:ext>
                  </a:extLst>
                </a:gridCol>
                <a:gridCol w="1069845">
                  <a:extLst>
                    <a:ext uri="{9D8B030D-6E8A-4147-A177-3AD203B41FA5}">
                      <a16:colId xmlns:a16="http://schemas.microsoft.com/office/drawing/2014/main" val="1816152232"/>
                    </a:ext>
                  </a:extLst>
                </a:gridCol>
              </a:tblGrid>
              <a:tr h="228262">
                <a:tc>
                  <a:txBody>
                    <a:bodyPr/>
                    <a:lstStyle/>
                    <a:p>
                      <a:r>
                        <a:rPr lang="en-US" sz="1200" dirty="0"/>
                        <a:t>Column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20674"/>
                  </a:ext>
                </a:extLst>
              </a:tr>
              <a:tr h="228262">
                <a:tc>
                  <a:txBody>
                    <a:bodyPr/>
                    <a:lstStyle/>
                    <a:p>
                      <a:r>
                        <a:rPr lang="en-US" sz="1200" dirty="0" err="1"/>
                        <a:t>NodeID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ID of Control 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316163"/>
                  </a:ext>
                </a:extLst>
              </a:tr>
              <a:tr h="22826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SensorID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ID of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740762"/>
                  </a:ext>
                </a:extLst>
              </a:tr>
              <a:tr h="228262">
                <a:tc>
                  <a:txBody>
                    <a:bodyPr/>
                    <a:lstStyle/>
                    <a:p>
                      <a:r>
                        <a:rPr lang="en-US" sz="1200" dirty="0" err="1"/>
                        <a:t>SensorValue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Threshold value by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Decimal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361550"/>
                  </a:ext>
                </a:extLst>
              </a:tr>
              <a:tr h="228262">
                <a:tc>
                  <a:txBody>
                    <a:bodyPr/>
                    <a:lstStyle/>
                    <a:p>
                      <a:r>
                        <a:rPr lang="en-US" sz="1200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Operator sign of the threshold value comparison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464040"/>
                  </a:ext>
                </a:extLst>
              </a:tr>
              <a:tr h="228262">
                <a:tc>
                  <a:txBody>
                    <a:bodyPr/>
                    <a:lstStyle/>
                    <a:p>
                      <a:r>
                        <a:rPr lang="en-US" sz="1200" dirty="0" err="1"/>
                        <a:t>DelayTime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Time to measure and condition fulfilment in seconds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Decimal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428406"/>
                  </a:ext>
                </a:extLst>
              </a:tr>
              <a:tr h="228262">
                <a:tc>
                  <a:txBody>
                    <a:bodyPr/>
                    <a:lstStyle/>
                    <a:p>
                      <a:r>
                        <a:rPr lang="en-US" sz="1200" dirty="0" err="1"/>
                        <a:t>ServiceToCall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Service to call on condition fulfilment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6233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676FF2A-60D7-428E-BD89-D19F42C1C95F}"/>
              </a:ext>
            </a:extLst>
          </p:cNvPr>
          <p:cNvSpPr txBox="1"/>
          <p:nvPr/>
        </p:nvSpPr>
        <p:spPr>
          <a:xfrm>
            <a:off x="6733030" y="4050790"/>
            <a:ext cx="4612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Table Name: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AmbienceEvent</a:t>
            </a:r>
            <a:r>
              <a:rPr lang="en-US" dirty="0">
                <a:solidFill>
                  <a:prstClr val="black"/>
                </a:solidFill>
              </a:rPr>
              <a:t> (PGSQL)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3155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8710B-754B-4C8D-B7E7-58CBEDB85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3140"/>
          </a:xfrm>
        </p:spPr>
        <p:txBody>
          <a:bodyPr/>
          <a:lstStyle/>
          <a:p>
            <a:r>
              <a:rPr lang="en-US" dirty="0"/>
              <a:t>How to make your home smarter?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4D7F645-7EC8-4EBE-836F-E4147F9AE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276856" y="1408176"/>
            <a:ext cx="7066469" cy="5246008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754E47B-3C17-4D00-8851-01085AF2F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148164" y="1131924"/>
            <a:ext cx="2223924" cy="2223924"/>
          </a:xfrm>
          <a:prstGeom prst="rect">
            <a:avLst/>
          </a:prstGeom>
        </p:spPr>
      </p:pic>
      <p:pic>
        <p:nvPicPr>
          <p:cNvPr id="10" name="Picture 9" descr="A hand holding a smartphone&#10;&#10;Description automatically generated with low confidence">
            <a:extLst>
              <a:ext uri="{FF2B5EF4-FFF2-40B4-BE49-F238E27FC236}">
                <a16:creationId xmlns:a16="http://schemas.microsoft.com/office/drawing/2014/main" id="{9F953098-4199-4ED0-B321-4247B9159D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14617" b="17497"/>
          <a:stretch/>
        </p:blipFill>
        <p:spPr>
          <a:xfrm>
            <a:off x="366522" y="1225296"/>
            <a:ext cx="1809750" cy="1228562"/>
          </a:xfrm>
          <a:prstGeom prst="rect">
            <a:avLst/>
          </a:prstGeom>
        </p:spPr>
      </p:pic>
      <p:pic>
        <p:nvPicPr>
          <p:cNvPr id="12" name="Picture 11" descr="A close-up of a toy&#10;&#10;Description automatically generated with low confidence">
            <a:extLst>
              <a:ext uri="{FF2B5EF4-FFF2-40B4-BE49-F238E27FC236}">
                <a16:creationId xmlns:a16="http://schemas.microsoft.com/office/drawing/2014/main" id="{42519B26-AEF6-421A-8EC7-15556D1F730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8077" t="4132" r="6166" b="5403"/>
          <a:stretch/>
        </p:blipFill>
        <p:spPr>
          <a:xfrm>
            <a:off x="629569" y="2628900"/>
            <a:ext cx="1516953" cy="1600200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E043FA9A-4202-49B0-82AC-D11648F515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496824" y="4560512"/>
            <a:ext cx="2135189" cy="2093672"/>
          </a:xfrm>
          <a:prstGeom prst="rect">
            <a:avLst/>
          </a:prstGeom>
        </p:spPr>
      </p:pic>
      <p:pic>
        <p:nvPicPr>
          <p:cNvPr id="16" name="Picture 15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032D7D6B-3FE8-4643-8A99-5104701E7FC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r="4266" b="8533"/>
          <a:stretch/>
        </p:blipFill>
        <p:spPr>
          <a:xfrm>
            <a:off x="9443909" y="3832196"/>
            <a:ext cx="1490472" cy="1068033"/>
          </a:xfrm>
          <a:prstGeom prst="rect">
            <a:avLst/>
          </a:prstGeom>
        </p:spPr>
      </p:pic>
      <p:pic>
        <p:nvPicPr>
          <p:cNvPr id="18" name="Picture 17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906A8EA9-DE29-462F-8E68-C4D1132E22E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 l="2650" t="7866" r="3727" b="5467"/>
          <a:stretch/>
        </p:blipFill>
        <p:spPr>
          <a:xfrm>
            <a:off x="9226296" y="5187792"/>
            <a:ext cx="2468880" cy="129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2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B5869A4-22C3-4F48-990A-73EB44D3C08D}"/>
              </a:ext>
            </a:extLst>
          </p:cNvPr>
          <p:cNvSpPr/>
          <p:nvPr/>
        </p:nvSpPr>
        <p:spPr>
          <a:xfrm>
            <a:off x="2963633" y="1110996"/>
            <a:ext cx="5202936" cy="542239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60885E5A-9C6B-4111-981A-062871DD5C90}"/>
              </a:ext>
            </a:extLst>
          </p:cNvPr>
          <p:cNvSpPr/>
          <p:nvPr/>
        </p:nvSpPr>
        <p:spPr>
          <a:xfrm>
            <a:off x="3045990" y="4781419"/>
            <a:ext cx="5028161" cy="158191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36A37-9460-469C-8E0E-3516F2437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64" y="548640"/>
            <a:ext cx="11029616" cy="449988"/>
          </a:xfrm>
        </p:spPr>
        <p:txBody>
          <a:bodyPr>
            <a:normAutofit fontScale="90000"/>
          </a:bodyPr>
          <a:lstStyle/>
          <a:p>
            <a:r>
              <a:rPr lang="en-US" dirty="0"/>
              <a:t>Home Automation Architecture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91C0EF-72EB-4541-800D-732E33445E4F}"/>
              </a:ext>
            </a:extLst>
          </p:cNvPr>
          <p:cNvSpPr/>
          <p:nvPr/>
        </p:nvSpPr>
        <p:spPr>
          <a:xfrm>
            <a:off x="3103420" y="3030808"/>
            <a:ext cx="2459736" cy="95097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OpenHAB</a:t>
            </a:r>
            <a:r>
              <a:rPr lang="en-US" sz="1400" dirty="0"/>
              <a:t> </a:t>
            </a:r>
            <a:br>
              <a:rPr lang="en-US" sz="1400" dirty="0"/>
            </a:br>
            <a:r>
              <a:rPr lang="en-US" sz="1400" dirty="0"/>
              <a:t>(IoT Platform)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E2282A-CE50-434C-B07D-DC7864041B30}"/>
              </a:ext>
            </a:extLst>
          </p:cNvPr>
          <p:cNvSpPr/>
          <p:nvPr/>
        </p:nvSpPr>
        <p:spPr>
          <a:xfrm>
            <a:off x="8840176" y="1847088"/>
            <a:ext cx="2660904" cy="6035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AutomationSwitch</a:t>
            </a:r>
            <a:r>
              <a:rPr lang="en-US" dirty="0"/>
              <a:t> 1</a:t>
            </a:r>
            <a:br>
              <a:rPr lang="en-US" dirty="0"/>
            </a:br>
            <a:r>
              <a:rPr lang="en-US" sz="1400" dirty="0"/>
              <a:t>(</a:t>
            </a:r>
            <a:r>
              <a:rPr lang="en-US" sz="1400" dirty="0" err="1"/>
              <a:t>Relay+NodeMCU</a:t>
            </a:r>
            <a:r>
              <a:rPr lang="en-US" sz="1400" dirty="0"/>
              <a:t>)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3EACCB-A3C3-48C5-A3E0-F91BA9C54077}"/>
              </a:ext>
            </a:extLst>
          </p:cNvPr>
          <p:cNvSpPr/>
          <p:nvPr/>
        </p:nvSpPr>
        <p:spPr>
          <a:xfrm>
            <a:off x="8840176" y="2578608"/>
            <a:ext cx="2660904" cy="6035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AutomationSwitch</a:t>
            </a:r>
            <a:r>
              <a:rPr lang="en-US" dirty="0"/>
              <a:t> 2</a:t>
            </a:r>
            <a:br>
              <a:rPr lang="en-US" dirty="0"/>
            </a:br>
            <a:r>
              <a:rPr lang="en-US" sz="1400" dirty="0"/>
              <a:t>(</a:t>
            </a:r>
            <a:r>
              <a:rPr lang="en-US" sz="1400" dirty="0" err="1"/>
              <a:t>Relay+NodeMCU</a:t>
            </a:r>
            <a:r>
              <a:rPr lang="en-US" sz="1400" dirty="0"/>
              <a:t>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E63170-D144-49C2-ADDA-DE86D2489B69}"/>
              </a:ext>
            </a:extLst>
          </p:cNvPr>
          <p:cNvSpPr/>
          <p:nvPr/>
        </p:nvSpPr>
        <p:spPr>
          <a:xfrm>
            <a:off x="8840176" y="3310128"/>
            <a:ext cx="2660904" cy="6035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AutomationSwitch</a:t>
            </a:r>
            <a:r>
              <a:rPr lang="en-US" dirty="0"/>
              <a:t> 3</a:t>
            </a:r>
            <a:br>
              <a:rPr lang="en-US" dirty="0"/>
            </a:br>
            <a:r>
              <a:rPr lang="en-US" sz="1400" dirty="0"/>
              <a:t>(</a:t>
            </a:r>
            <a:r>
              <a:rPr lang="en-US" sz="1400" dirty="0" err="1"/>
              <a:t>Relay+NodeMCU</a:t>
            </a:r>
            <a:r>
              <a:rPr lang="en-US" sz="1400" dirty="0"/>
              <a:t>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3A74A5-8102-4A54-9955-36B703A1B165}"/>
              </a:ext>
            </a:extLst>
          </p:cNvPr>
          <p:cNvSpPr/>
          <p:nvPr/>
        </p:nvSpPr>
        <p:spPr>
          <a:xfrm>
            <a:off x="8840176" y="4041648"/>
            <a:ext cx="2660904" cy="6035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AutomationSwitch</a:t>
            </a:r>
            <a:r>
              <a:rPr lang="en-US" dirty="0"/>
              <a:t> n</a:t>
            </a:r>
            <a:br>
              <a:rPr lang="en-US" dirty="0"/>
            </a:br>
            <a:r>
              <a:rPr lang="en-US" sz="1400" dirty="0"/>
              <a:t>(</a:t>
            </a:r>
            <a:r>
              <a:rPr lang="en-US" sz="1400" dirty="0" err="1"/>
              <a:t>Relay+NodeMCU</a:t>
            </a:r>
            <a:r>
              <a:rPr lang="en-US" sz="1400" dirty="0"/>
              <a:t>)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ED0DDF-6D2B-4C56-8680-46B391AC5DAF}"/>
              </a:ext>
            </a:extLst>
          </p:cNvPr>
          <p:cNvSpPr/>
          <p:nvPr/>
        </p:nvSpPr>
        <p:spPr>
          <a:xfrm>
            <a:off x="6649859" y="2068904"/>
            <a:ext cx="1325880" cy="246562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Mosquitto</a:t>
            </a:r>
            <a:br>
              <a:rPr lang="en-US" sz="1400" dirty="0"/>
            </a:br>
            <a:r>
              <a:rPr lang="en-US" sz="1400" dirty="0"/>
              <a:t>(MQTT Broker)</a:t>
            </a:r>
          </a:p>
        </p:txBody>
      </p:sp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476F15F1-2D0C-4C34-99B5-0812FC886956}"/>
              </a:ext>
            </a:extLst>
          </p:cNvPr>
          <p:cNvSpPr/>
          <p:nvPr/>
        </p:nvSpPr>
        <p:spPr>
          <a:xfrm>
            <a:off x="5653163" y="4964299"/>
            <a:ext cx="2322576" cy="1086204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InfluxDB</a:t>
            </a:r>
            <a:endParaRPr lang="en-US" sz="1400" dirty="0"/>
          </a:p>
          <a:p>
            <a:pPr algn="ctr"/>
            <a:r>
              <a:rPr lang="en-US" sz="1400" dirty="0"/>
              <a:t>(Time-Series </a:t>
            </a:r>
            <a:r>
              <a:rPr lang="en-US" sz="1400" dirty="0" err="1"/>
              <a:t>DataStore</a:t>
            </a:r>
            <a:r>
              <a:rPr lang="en-US" sz="1400" dirty="0"/>
              <a:t>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5864F59-E55B-4477-920E-D6BE8FB2E732}"/>
              </a:ext>
            </a:extLst>
          </p:cNvPr>
          <p:cNvSpPr/>
          <p:nvPr/>
        </p:nvSpPr>
        <p:spPr>
          <a:xfrm>
            <a:off x="3119219" y="5059333"/>
            <a:ext cx="2393771" cy="85594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Grafana</a:t>
            </a:r>
            <a:br>
              <a:rPr lang="en-US" dirty="0"/>
            </a:br>
            <a:r>
              <a:rPr lang="en-US" dirty="0"/>
              <a:t>(Dashboards)</a:t>
            </a:r>
          </a:p>
        </p:txBody>
      </p:sp>
      <p:pic>
        <p:nvPicPr>
          <p:cNvPr id="14" name="Picture 13" descr="A picture containing indoor&#10;&#10;Description automatically generated">
            <a:extLst>
              <a:ext uri="{FF2B5EF4-FFF2-40B4-BE49-F238E27FC236}">
                <a16:creationId xmlns:a16="http://schemas.microsoft.com/office/drawing/2014/main" id="{D4AFE9DA-E285-4E74-B8F5-52D1B5F85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3981782"/>
            <a:ext cx="2204208" cy="1239867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89C8ACA-A758-41CA-9608-64BC9101D73B}"/>
              </a:ext>
            </a:extLst>
          </p:cNvPr>
          <p:cNvCxnSpPr>
            <a:cxnSpLocks/>
            <a:stCxn id="9" idx="3"/>
            <a:endCxn id="5" idx="1"/>
          </p:cNvCxnSpPr>
          <p:nvPr/>
        </p:nvCxnSpPr>
        <p:spPr>
          <a:xfrm flipV="1">
            <a:off x="7975739" y="2148840"/>
            <a:ext cx="864437" cy="115287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3298B036-5E2C-4077-B7A0-6D3D9B5D6077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 flipV="1">
            <a:off x="7975739" y="2880360"/>
            <a:ext cx="864437" cy="421358"/>
          </a:xfrm>
          <a:prstGeom prst="bentConnector3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2F03941F-B9DB-45A6-B401-55FBA0760D6C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948636" y="4149946"/>
            <a:ext cx="891540" cy="193454"/>
          </a:xfrm>
          <a:prstGeom prst="bentConnector3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D9EFAF8-14E0-4854-A1F9-8CA4972D0E74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7938732" y="3611880"/>
            <a:ext cx="901444" cy="543708"/>
          </a:xfrm>
          <a:prstGeom prst="bentConnector3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B6E94C8-EF8B-4D74-81F2-8625B37F2658}"/>
              </a:ext>
            </a:extLst>
          </p:cNvPr>
          <p:cNvSpPr/>
          <p:nvPr/>
        </p:nvSpPr>
        <p:spPr>
          <a:xfrm>
            <a:off x="134012" y="2121406"/>
            <a:ext cx="1824443" cy="66751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myOpenHAB.org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67203944-09F7-43A6-A04D-BA132221537F}"/>
              </a:ext>
            </a:extLst>
          </p:cNvPr>
          <p:cNvCxnSpPr>
            <a:cxnSpLocks/>
            <a:stCxn id="4" idx="1"/>
            <a:endCxn id="24" idx="3"/>
          </p:cNvCxnSpPr>
          <p:nvPr/>
        </p:nvCxnSpPr>
        <p:spPr>
          <a:xfrm rot="10800000">
            <a:off x="1958456" y="2455162"/>
            <a:ext cx="1144965" cy="105113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93D340-0881-40F8-8050-8967EDFE0EDD}"/>
              </a:ext>
            </a:extLst>
          </p:cNvPr>
          <p:cNvCxnSpPr/>
          <p:nvPr/>
        </p:nvCxnSpPr>
        <p:spPr>
          <a:xfrm>
            <a:off x="368734" y="2788918"/>
            <a:ext cx="0" cy="12527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869CBF8-2F06-4A90-8A29-431469E3FA57}"/>
              </a:ext>
            </a:extLst>
          </p:cNvPr>
          <p:cNvCxnSpPr>
            <a:cxnSpLocks/>
          </p:cNvCxnSpPr>
          <p:nvPr/>
        </p:nvCxnSpPr>
        <p:spPr>
          <a:xfrm flipV="1">
            <a:off x="704014" y="2787394"/>
            <a:ext cx="0" cy="1648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9086305E-F5A7-48F8-8EF7-EFC12E64AC21}"/>
              </a:ext>
            </a:extLst>
          </p:cNvPr>
          <p:cNvCxnSpPr>
            <a:cxnSpLocks/>
            <a:stCxn id="10" idx="3"/>
            <a:endCxn id="11" idx="2"/>
          </p:cNvCxnSpPr>
          <p:nvPr/>
        </p:nvCxnSpPr>
        <p:spPr>
          <a:xfrm rot="5400000" flipH="1">
            <a:off x="5497664" y="4733716"/>
            <a:ext cx="135228" cy="2498346"/>
          </a:xfrm>
          <a:prstGeom prst="bentConnector3">
            <a:avLst>
              <a:gd name="adj1" fmla="val -16904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774D67D-E9F4-45F7-BE6B-B786EAB7D29C}"/>
              </a:ext>
            </a:extLst>
          </p:cNvPr>
          <p:cNvCxnSpPr/>
          <p:nvPr/>
        </p:nvCxnSpPr>
        <p:spPr>
          <a:xfrm>
            <a:off x="5562594" y="3506297"/>
            <a:ext cx="10784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DC9D2FD-0E51-4A05-B6DD-D6B716A8DFE7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5563156" y="3297242"/>
            <a:ext cx="1086703" cy="4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BCB87245-1CDD-421B-9771-E3487DC19F62}"/>
              </a:ext>
            </a:extLst>
          </p:cNvPr>
          <p:cNvSpPr txBox="1"/>
          <p:nvPr/>
        </p:nvSpPr>
        <p:spPr>
          <a:xfrm>
            <a:off x="5647222" y="3053830"/>
            <a:ext cx="9667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MQTT Message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E023517-86F7-4792-B55A-EA77B2404985}"/>
              </a:ext>
            </a:extLst>
          </p:cNvPr>
          <p:cNvSpPr txBox="1"/>
          <p:nvPr/>
        </p:nvSpPr>
        <p:spPr>
          <a:xfrm>
            <a:off x="7948636" y="3331862"/>
            <a:ext cx="9667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MQTT Message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D334A4F-5CB0-4B2D-974E-F804D145A2C0}"/>
              </a:ext>
            </a:extLst>
          </p:cNvPr>
          <p:cNvSpPr txBox="1"/>
          <p:nvPr/>
        </p:nvSpPr>
        <p:spPr>
          <a:xfrm>
            <a:off x="2974140" y="1108028"/>
            <a:ext cx="31323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Home Automation Server (Raspberry Pi)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547486DD-BA22-4959-BFE4-F35356B0EDD0}"/>
              </a:ext>
            </a:extLst>
          </p:cNvPr>
          <p:cNvCxnSpPr>
            <a:stCxn id="4" idx="2"/>
            <a:endCxn id="10" idx="1"/>
          </p:cNvCxnSpPr>
          <p:nvPr/>
        </p:nvCxnSpPr>
        <p:spPr>
          <a:xfrm rot="16200000" flipH="1">
            <a:off x="5082612" y="3232459"/>
            <a:ext cx="982515" cy="2481163"/>
          </a:xfrm>
          <a:prstGeom prst="bentConnector3">
            <a:avLst>
              <a:gd name="adj1" fmla="val 6954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5C158751-BF9B-4F79-87CE-DDA1B318C7A0}"/>
              </a:ext>
            </a:extLst>
          </p:cNvPr>
          <p:cNvCxnSpPr>
            <a:stCxn id="5" idx="0"/>
          </p:cNvCxnSpPr>
          <p:nvPr/>
        </p:nvCxnSpPr>
        <p:spPr>
          <a:xfrm rot="16200000" flipV="1">
            <a:off x="9740412" y="1416872"/>
            <a:ext cx="739060" cy="12137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Flowchart: Collate 83">
            <a:extLst>
              <a:ext uri="{FF2B5EF4-FFF2-40B4-BE49-F238E27FC236}">
                <a16:creationId xmlns:a16="http://schemas.microsoft.com/office/drawing/2014/main" id="{0B44801C-07A7-4CB6-9502-456A126B50CD}"/>
              </a:ext>
            </a:extLst>
          </p:cNvPr>
          <p:cNvSpPr/>
          <p:nvPr/>
        </p:nvSpPr>
        <p:spPr>
          <a:xfrm>
            <a:off x="9811512" y="760614"/>
            <a:ext cx="475488" cy="359844"/>
          </a:xfrm>
          <a:prstGeom prst="flowChartCol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6" name="Picture 85" descr="A light bulb on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8D9D2963-8EAA-4355-9072-C7D3FC90C3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8308" t="19972" r="27151" b="20533"/>
          <a:stretch/>
        </p:blipFill>
        <p:spPr>
          <a:xfrm>
            <a:off x="11379708" y="685570"/>
            <a:ext cx="359116" cy="642936"/>
          </a:xfrm>
          <a:prstGeom prst="rect">
            <a:avLst/>
          </a:prstGeom>
        </p:spPr>
      </p:pic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9AB5600F-9582-46CA-9900-69D0CEFCA307}"/>
              </a:ext>
            </a:extLst>
          </p:cNvPr>
          <p:cNvCxnSpPr>
            <a:cxnSpLocks/>
            <a:stCxn id="5" idx="0"/>
            <a:endCxn id="86" idx="2"/>
          </p:cNvCxnSpPr>
          <p:nvPr/>
        </p:nvCxnSpPr>
        <p:spPr>
          <a:xfrm rot="5400000" flipH="1" flipV="1">
            <a:off x="10605656" y="893478"/>
            <a:ext cx="518582" cy="138863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43D125E-2B11-48AF-89B1-1DDBE2B7BC9F}"/>
              </a:ext>
            </a:extLst>
          </p:cNvPr>
          <p:cNvSpPr txBox="1"/>
          <p:nvPr/>
        </p:nvSpPr>
        <p:spPr>
          <a:xfrm>
            <a:off x="9332702" y="735135"/>
            <a:ext cx="597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Manual Switch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2BF6FE-83F1-448A-8F25-97C3D27B43E9}"/>
              </a:ext>
            </a:extLst>
          </p:cNvPr>
          <p:cNvSpPr txBox="1"/>
          <p:nvPr/>
        </p:nvSpPr>
        <p:spPr>
          <a:xfrm>
            <a:off x="10739932" y="717369"/>
            <a:ext cx="799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Electric Appliance</a:t>
            </a:r>
          </a:p>
        </p:txBody>
      </p:sp>
      <p:sp>
        <p:nvSpPr>
          <p:cNvPr id="96" name="Cloud 95">
            <a:extLst>
              <a:ext uri="{FF2B5EF4-FFF2-40B4-BE49-F238E27FC236}">
                <a16:creationId xmlns:a16="http://schemas.microsoft.com/office/drawing/2014/main" id="{1FFF2756-FDB4-4231-B78C-E8460DF8F427}"/>
              </a:ext>
            </a:extLst>
          </p:cNvPr>
          <p:cNvSpPr/>
          <p:nvPr/>
        </p:nvSpPr>
        <p:spPr>
          <a:xfrm>
            <a:off x="1987716" y="2694660"/>
            <a:ext cx="942535" cy="522732"/>
          </a:xfrm>
          <a:prstGeom prst="cloud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3316023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FB945-9820-473F-BC34-F27C09F72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320" y="87425"/>
            <a:ext cx="11029616" cy="422556"/>
          </a:xfrm>
        </p:spPr>
        <p:txBody>
          <a:bodyPr>
            <a:normAutofit fontScale="90000"/>
          </a:bodyPr>
          <a:lstStyle/>
          <a:p>
            <a:r>
              <a:rPr lang="en-US" dirty="0"/>
              <a:t>Extending with Intelligence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9647DB-E0A8-4C46-AC70-E077D8B725E5}"/>
              </a:ext>
            </a:extLst>
          </p:cNvPr>
          <p:cNvSpPr/>
          <p:nvPr/>
        </p:nvSpPr>
        <p:spPr>
          <a:xfrm>
            <a:off x="6052030" y="804672"/>
            <a:ext cx="5990617" cy="4523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44CFF8-62D6-4D26-BB0F-ED615EC2E0C5}"/>
              </a:ext>
            </a:extLst>
          </p:cNvPr>
          <p:cNvSpPr txBox="1"/>
          <p:nvPr/>
        </p:nvSpPr>
        <p:spPr>
          <a:xfrm>
            <a:off x="5414076" y="4747694"/>
            <a:ext cx="38679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Home Automation Server (Raspberry Pi)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5CDC9D-CBC7-4043-8BD0-EB9EF0C14ED4}"/>
              </a:ext>
            </a:extLst>
          </p:cNvPr>
          <p:cNvSpPr/>
          <p:nvPr/>
        </p:nvSpPr>
        <p:spPr>
          <a:xfrm>
            <a:off x="243840" y="2364730"/>
            <a:ext cx="4055026" cy="123465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853D13-7280-41F3-ADF2-F1C4ED205A5D}"/>
              </a:ext>
            </a:extLst>
          </p:cNvPr>
          <p:cNvSpPr txBox="1"/>
          <p:nvPr/>
        </p:nvSpPr>
        <p:spPr>
          <a:xfrm>
            <a:off x="337397" y="2364730"/>
            <a:ext cx="38679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Edge </a:t>
            </a:r>
            <a:r>
              <a:rPr lang="en-US" sz="1100" b="1" dirty="0" err="1"/>
              <a:t>NodeMCU</a:t>
            </a:r>
            <a:r>
              <a:rPr lang="en-US" sz="1100" b="1" dirty="0"/>
              <a:t> (</a:t>
            </a:r>
            <a:r>
              <a:rPr lang="en-US" sz="1100" b="1" dirty="0" err="1"/>
              <a:t>PowerControl</a:t>
            </a:r>
            <a:r>
              <a:rPr lang="en-US" sz="1100" b="1" dirty="0"/>
              <a:t>)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86C46CC-673F-48A8-83BF-47662579B3B5}"/>
              </a:ext>
            </a:extLst>
          </p:cNvPr>
          <p:cNvSpPr/>
          <p:nvPr/>
        </p:nvSpPr>
        <p:spPr>
          <a:xfrm>
            <a:off x="6185299" y="1132458"/>
            <a:ext cx="1044616" cy="346268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MQTT Broker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(</a:t>
            </a:r>
            <a:r>
              <a:rPr lang="en-US" sz="1200" dirty="0" err="1"/>
              <a:t>Mosquitto</a:t>
            </a:r>
            <a:r>
              <a:rPr lang="en-US" sz="1200" dirty="0"/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2F2C73-31D1-4530-83EA-E6B11B74C9A5}"/>
              </a:ext>
            </a:extLst>
          </p:cNvPr>
          <p:cNvSpPr/>
          <p:nvPr/>
        </p:nvSpPr>
        <p:spPr>
          <a:xfrm>
            <a:off x="545592" y="2688336"/>
            <a:ext cx="3494212" cy="58521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SwitchControlServer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4A9772-0A53-44E7-B062-17392C1FEE40}"/>
              </a:ext>
            </a:extLst>
          </p:cNvPr>
          <p:cNvSpPr/>
          <p:nvPr/>
        </p:nvSpPr>
        <p:spPr>
          <a:xfrm>
            <a:off x="8683614" y="1096164"/>
            <a:ext cx="1362456" cy="34542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4F964D82-7C29-4596-A796-7BB3943A800D}"/>
              </a:ext>
            </a:extLst>
          </p:cNvPr>
          <p:cNvSpPr/>
          <p:nvPr/>
        </p:nvSpPr>
        <p:spPr>
          <a:xfrm>
            <a:off x="8962155" y="3220351"/>
            <a:ext cx="862789" cy="26161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REACT.JS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20F85325-C9E2-4611-AF28-F565FAC4372A}"/>
              </a:ext>
            </a:extLst>
          </p:cNvPr>
          <p:cNvSpPr/>
          <p:nvPr/>
        </p:nvSpPr>
        <p:spPr>
          <a:xfrm>
            <a:off x="8950497" y="3562387"/>
            <a:ext cx="951514" cy="26161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Python (ML)</a:t>
            </a:r>
          </a:p>
        </p:txBody>
      </p:sp>
      <p:sp>
        <p:nvSpPr>
          <p:cNvPr id="38" name="Flowchart: Magnetic Disk 37">
            <a:extLst>
              <a:ext uri="{FF2B5EF4-FFF2-40B4-BE49-F238E27FC236}">
                <a16:creationId xmlns:a16="http://schemas.microsoft.com/office/drawing/2014/main" id="{2D3519C3-E54D-4414-852F-243F43C849D3}"/>
              </a:ext>
            </a:extLst>
          </p:cNvPr>
          <p:cNvSpPr/>
          <p:nvPr/>
        </p:nvSpPr>
        <p:spPr>
          <a:xfrm>
            <a:off x="9006007" y="3885993"/>
            <a:ext cx="839177" cy="585216"/>
          </a:xfrm>
          <a:prstGeom prst="flowChartMagneticDisk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PostGreSQL</a:t>
            </a:r>
            <a:endParaRPr lang="en-US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EC376E-419A-489B-849E-9F7891878209}"/>
              </a:ext>
            </a:extLst>
          </p:cNvPr>
          <p:cNvSpPr txBox="1"/>
          <p:nvPr/>
        </p:nvSpPr>
        <p:spPr>
          <a:xfrm>
            <a:off x="8742095" y="1111294"/>
            <a:ext cx="12454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PowerControl</a:t>
            </a:r>
            <a:r>
              <a:rPr lang="en-US" sz="1050" dirty="0"/>
              <a:t> Microservice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947446C-8E6C-4FBE-ABFB-0C04DFF0A926}"/>
              </a:ext>
            </a:extLst>
          </p:cNvPr>
          <p:cNvCxnSpPr>
            <a:cxnSpLocks/>
          </p:cNvCxnSpPr>
          <p:nvPr/>
        </p:nvCxnSpPr>
        <p:spPr>
          <a:xfrm>
            <a:off x="7256817" y="3080326"/>
            <a:ext cx="10715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242C844C-AF35-4177-B3D7-D51450EF3CC2}"/>
              </a:ext>
            </a:extLst>
          </p:cNvPr>
          <p:cNvCxnSpPr>
            <a:cxnSpLocks/>
          </p:cNvCxnSpPr>
          <p:nvPr/>
        </p:nvCxnSpPr>
        <p:spPr>
          <a:xfrm>
            <a:off x="4057594" y="2980944"/>
            <a:ext cx="2127704" cy="16159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0452B628-FE45-4241-A938-D8EEAB0F6A4A}"/>
              </a:ext>
            </a:extLst>
          </p:cNvPr>
          <p:cNvCxnSpPr>
            <a:cxnSpLocks/>
            <a:endCxn id="48" idx="0"/>
          </p:cNvCxnSpPr>
          <p:nvPr/>
        </p:nvCxnSpPr>
        <p:spPr>
          <a:xfrm rot="16200000" flipH="1">
            <a:off x="11190603" y="5447236"/>
            <a:ext cx="340600" cy="119428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DE11F653-221D-4D54-9039-1F5C1B12195A}"/>
              </a:ext>
            </a:extLst>
          </p:cNvPr>
          <p:cNvSpPr txBox="1"/>
          <p:nvPr/>
        </p:nvSpPr>
        <p:spPr>
          <a:xfrm>
            <a:off x="7064545" y="875655"/>
            <a:ext cx="50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MQTT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A33BB69-D3CF-4EBA-A516-54CCB28A65EF}"/>
              </a:ext>
            </a:extLst>
          </p:cNvPr>
          <p:cNvSpPr txBox="1"/>
          <p:nvPr/>
        </p:nvSpPr>
        <p:spPr>
          <a:xfrm>
            <a:off x="4166591" y="2290186"/>
            <a:ext cx="1991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/>
              <a:t>ControlJSON</a:t>
            </a:r>
            <a:endParaRPr lang="en-US" sz="800" dirty="0"/>
          </a:p>
          <a:p>
            <a:pPr algn="ctr"/>
            <a:r>
              <a:rPr lang="en-US" sz="800" dirty="0"/>
              <a:t>{“Switch1”:1, “Switch2”:0, “Switch3”:1, “Switch4”:1,</a:t>
            </a:r>
          </a:p>
          <a:p>
            <a:pPr algn="ctr"/>
            <a:r>
              <a:rPr lang="en-US" sz="800" dirty="0"/>
              <a:t>“Switch5”:0, “Switch6”:0,</a:t>
            </a:r>
          </a:p>
          <a:p>
            <a:pPr algn="ctr"/>
            <a:r>
              <a:rPr lang="en-US" sz="800" dirty="0"/>
              <a:t>“Switch7”:1}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1A097E5-C009-450E-87FF-117AE9873448}"/>
              </a:ext>
            </a:extLst>
          </p:cNvPr>
          <p:cNvSpPr/>
          <p:nvPr/>
        </p:nvSpPr>
        <p:spPr>
          <a:xfrm>
            <a:off x="8859096" y="1721779"/>
            <a:ext cx="1045590" cy="6724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Switch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Control 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1C6DF2C-01E5-4543-BB0F-334E88EE2C55}"/>
              </a:ext>
            </a:extLst>
          </p:cNvPr>
          <p:cNvSpPr/>
          <p:nvPr/>
        </p:nvSpPr>
        <p:spPr>
          <a:xfrm>
            <a:off x="8856421" y="2433764"/>
            <a:ext cx="1045590" cy="6724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Power Report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F43DB49-D51F-4571-B187-A8B80F5E8561}"/>
              </a:ext>
            </a:extLst>
          </p:cNvPr>
          <p:cNvSpPr/>
          <p:nvPr/>
        </p:nvSpPr>
        <p:spPr>
          <a:xfrm>
            <a:off x="10576890" y="1096164"/>
            <a:ext cx="1362456" cy="34542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86C24A52-BF41-4F0B-B4B5-306C818722C2}"/>
              </a:ext>
            </a:extLst>
          </p:cNvPr>
          <p:cNvSpPr/>
          <p:nvPr/>
        </p:nvSpPr>
        <p:spPr>
          <a:xfrm>
            <a:off x="10855431" y="3220351"/>
            <a:ext cx="862789" cy="26161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REACT.JS</a:t>
            </a:r>
          </a:p>
        </p:txBody>
      </p:sp>
      <p:sp>
        <p:nvSpPr>
          <p:cNvPr id="106" name="Flowchart: Magnetic Disk 105">
            <a:extLst>
              <a:ext uri="{FF2B5EF4-FFF2-40B4-BE49-F238E27FC236}">
                <a16:creationId xmlns:a16="http://schemas.microsoft.com/office/drawing/2014/main" id="{9A234CD9-A8FD-4120-B389-0D829A07F5D9}"/>
              </a:ext>
            </a:extLst>
          </p:cNvPr>
          <p:cNvSpPr/>
          <p:nvPr/>
        </p:nvSpPr>
        <p:spPr>
          <a:xfrm>
            <a:off x="10899283" y="3885993"/>
            <a:ext cx="839177" cy="585216"/>
          </a:xfrm>
          <a:prstGeom prst="flowChartMagneticDisk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PostGreSQL</a:t>
            </a:r>
            <a:endParaRPr lang="en-US" sz="10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3C59B6C-D4B6-4D54-B5F1-8AE820CF46B8}"/>
              </a:ext>
            </a:extLst>
          </p:cNvPr>
          <p:cNvSpPr txBox="1"/>
          <p:nvPr/>
        </p:nvSpPr>
        <p:spPr>
          <a:xfrm>
            <a:off x="10635371" y="1111294"/>
            <a:ext cx="12454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Ambience Microservice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EFF1C82-9062-461B-B70C-8937BA678DCD}"/>
              </a:ext>
            </a:extLst>
          </p:cNvPr>
          <p:cNvSpPr/>
          <p:nvPr/>
        </p:nvSpPr>
        <p:spPr>
          <a:xfrm>
            <a:off x="10752372" y="1721779"/>
            <a:ext cx="1045590" cy="6724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Switch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Trigger 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EAD5000E-57A4-4338-8605-A5B41636A979}"/>
              </a:ext>
            </a:extLst>
          </p:cNvPr>
          <p:cNvSpPr/>
          <p:nvPr/>
        </p:nvSpPr>
        <p:spPr>
          <a:xfrm>
            <a:off x="10749697" y="2433764"/>
            <a:ext cx="1045590" cy="6724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Ambience Report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6D015854-0399-40D6-9A82-A3BCD4C19F8F}"/>
              </a:ext>
            </a:extLst>
          </p:cNvPr>
          <p:cNvCxnSpPr>
            <a:cxnSpLocks/>
            <a:stCxn id="3" idx="0"/>
            <a:endCxn id="107" idx="0"/>
          </p:cNvCxnSpPr>
          <p:nvPr/>
        </p:nvCxnSpPr>
        <p:spPr>
          <a:xfrm rot="5400000" flipH="1" flipV="1">
            <a:off x="8972280" y="-1153379"/>
            <a:ext cx="21164" cy="4550511"/>
          </a:xfrm>
          <a:prstGeom prst="bentConnector3">
            <a:avLst>
              <a:gd name="adj1" fmla="val 118013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13B03FB-854A-4BC2-901F-A7D0EB2A6B9C}"/>
              </a:ext>
            </a:extLst>
          </p:cNvPr>
          <p:cNvSpPr/>
          <p:nvPr/>
        </p:nvSpPr>
        <p:spPr>
          <a:xfrm>
            <a:off x="243840" y="4438988"/>
            <a:ext cx="4055026" cy="123465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0560A9-80FC-4B85-BA52-0FDFE41AC36E}"/>
              </a:ext>
            </a:extLst>
          </p:cNvPr>
          <p:cNvSpPr txBox="1"/>
          <p:nvPr/>
        </p:nvSpPr>
        <p:spPr>
          <a:xfrm>
            <a:off x="337397" y="4438988"/>
            <a:ext cx="38679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Edge </a:t>
            </a:r>
            <a:r>
              <a:rPr lang="en-US" sz="1100" b="1" dirty="0" err="1"/>
              <a:t>NodeMCU</a:t>
            </a:r>
            <a:r>
              <a:rPr lang="en-US" sz="1100" b="1" dirty="0"/>
              <a:t> (Ambience)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EE4D2AB-E006-4B44-A777-50C0177C9054}"/>
              </a:ext>
            </a:extLst>
          </p:cNvPr>
          <p:cNvSpPr/>
          <p:nvPr/>
        </p:nvSpPr>
        <p:spPr>
          <a:xfrm>
            <a:off x="545592" y="4762594"/>
            <a:ext cx="3494212" cy="58521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AmbienceReportingServer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3DCCF25-6A9A-46A6-9497-0ECECA9FD71C}"/>
              </a:ext>
            </a:extLst>
          </p:cNvPr>
          <p:cNvCxnSpPr>
            <a:stCxn id="34" idx="3"/>
          </p:cNvCxnSpPr>
          <p:nvPr/>
        </p:nvCxnSpPr>
        <p:spPr>
          <a:xfrm flipV="1">
            <a:off x="4298866" y="3860291"/>
            <a:ext cx="1846360" cy="1196025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939E48C-EEA3-4909-B30C-31C8E9EC007D}"/>
              </a:ext>
            </a:extLst>
          </p:cNvPr>
          <p:cNvSpPr txBox="1"/>
          <p:nvPr/>
        </p:nvSpPr>
        <p:spPr>
          <a:xfrm>
            <a:off x="4265645" y="5149004"/>
            <a:ext cx="1991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{Topic: Ambience, </a:t>
            </a:r>
            <a:br>
              <a:rPr lang="en-US" sz="800" dirty="0"/>
            </a:br>
            <a:r>
              <a:rPr lang="en-US" sz="800" dirty="0" err="1"/>
              <a:t>AmbienceData</a:t>
            </a:r>
            <a:r>
              <a:rPr lang="en-US" sz="800" dirty="0"/>
              <a:t>:</a:t>
            </a:r>
          </a:p>
          <a:p>
            <a:pPr algn="ctr"/>
            <a:r>
              <a:rPr lang="en-US" sz="800" dirty="0"/>
              <a:t>{“Temp”:23, “Humidity”:76, “Sound”:78}</a:t>
            </a:r>
          </a:p>
          <a:p>
            <a:pPr algn="ctr"/>
            <a:r>
              <a:rPr lang="en-US" sz="800" dirty="0"/>
              <a:t>{“</a:t>
            </a:r>
            <a:r>
              <a:rPr lang="en-US" sz="800" dirty="0" err="1"/>
              <a:t>Motion”:true</a:t>
            </a:r>
            <a:r>
              <a:rPr lang="en-US" sz="800" dirty="0"/>
              <a:t>, “Smoke”:76, “CO2”:78}}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8A8CB2-CA34-4007-BDEA-A13609A74305}"/>
              </a:ext>
            </a:extLst>
          </p:cNvPr>
          <p:cNvSpPr txBox="1"/>
          <p:nvPr/>
        </p:nvSpPr>
        <p:spPr>
          <a:xfrm>
            <a:off x="4643365" y="3320470"/>
            <a:ext cx="1354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Publish/Subscribe</a:t>
            </a:r>
            <a:br>
              <a:rPr lang="en-US" sz="1000" dirty="0"/>
            </a:br>
            <a:r>
              <a:rPr lang="en-US" sz="1000" dirty="0"/>
              <a:t>MQTT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B5AC75-8F30-4B42-B771-90C252A9CC10}"/>
              </a:ext>
            </a:extLst>
          </p:cNvPr>
          <p:cNvSpPr/>
          <p:nvPr/>
        </p:nvSpPr>
        <p:spPr>
          <a:xfrm>
            <a:off x="7674095" y="2155502"/>
            <a:ext cx="736006" cy="136584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/>
              <a:t>OpenHAB</a:t>
            </a:r>
            <a:endParaRPr lang="en-US" sz="1050" dirty="0"/>
          </a:p>
        </p:txBody>
      </p:sp>
      <p:sp>
        <p:nvSpPr>
          <p:cNvPr id="44" name="Flowchart: Magnetic Disk 43">
            <a:extLst>
              <a:ext uri="{FF2B5EF4-FFF2-40B4-BE49-F238E27FC236}">
                <a16:creationId xmlns:a16="http://schemas.microsoft.com/office/drawing/2014/main" id="{E167971C-8926-4664-9DCF-3CB32E1C1BB4}"/>
              </a:ext>
            </a:extLst>
          </p:cNvPr>
          <p:cNvSpPr/>
          <p:nvPr/>
        </p:nvSpPr>
        <p:spPr>
          <a:xfrm>
            <a:off x="7586045" y="4100266"/>
            <a:ext cx="839177" cy="585216"/>
          </a:xfrm>
          <a:prstGeom prst="flowChartMagneticDisk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InfluxDB</a:t>
            </a:r>
            <a:endParaRPr lang="en-US" sz="10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5552AC-A1EF-41CD-ADA4-8E3A83FFAAA2}"/>
              </a:ext>
            </a:extLst>
          </p:cNvPr>
          <p:cNvCxnSpPr>
            <a:endCxn id="44" idx="1"/>
          </p:cNvCxnSpPr>
          <p:nvPr/>
        </p:nvCxnSpPr>
        <p:spPr>
          <a:xfrm>
            <a:off x="8005633" y="3520525"/>
            <a:ext cx="1" cy="5797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30448369-E92D-43AD-ABF3-F1CBA3BCD841}"/>
              </a:ext>
            </a:extLst>
          </p:cNvPr>
          <p:cNvCxnSpPr>
            <a:stCxn id="44" idx="3"/>
            <a:endCxn id="38" idx="3"/>
          </p:cNvCxnSpPr>
          <p:nvPr/>
        </p:nvCxnSpPr>
        <p:spPr>
          <a:xfrm rot="5400000" flipH="1" flipV="1">
            <a:off x="8608478" y="3868365"/>
            <a:ext cx="214273" cy="1419962"/>
          </a:xfrm>
          <a:prstGeom prst="bentConnector3">
            <a:avLst>
              <a:gd name="adj1" fmla="val -3840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4C991120-EC54-4A2E-9E37-07C3CCD07D4F}"/>
              </a:ext>
            </a:extLst>
          </p:cNvPr>
          <p:cNvCxnSpPr>
            <a:cxnSpLocks/>
            <a:stCxn id="44" idx="3"/>
            <a:endCxn id="106" idx="3"/>
          </p:cNvCxnSpPr>
          <p:nvPr/>
        </p:nvCxnSpPr>
        <p:spPr>
          <a:xfrm rot="5400000" flipH="1" flipV="1">
            <a:off x="9555116" y="2921727"/>
            <a:ext cx="214273" cy="3313238"/>
          </a:xfrm>
          <a:prstGeom prst="bentConnector3">
            <a:avLst>
              <a:gd name="adj1" fmla="val -4267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66A1C9E4-C9BD-4D02-8F73-6A3F2093F098}"/>
              </a:ext>
            </a:extLst>
          </p:cNvPr>
          <p:cNvCxnSpPr>
            <a:cxnSpLocks/>
            <a:stCxn id="3" idx="0"/>
            <a:endCxn id="45" idx="0"/>
          </p:cNvCxnSpPr>
          <p:nvPr/>
        </p:nvCxnSpPr>
        <p:spPr>
          <a:xfrm rot="5400000" flipH="1" flipV="1">
            <a:off x="8025642" y="-206741"/>
            <a:ext cx="21164" cy="2657235"/>
          </a:xfrm>
          <a:prstGeom prst="bentConnector3">
            <a:avLst>
              <a:gd name="adj1" fmla="val 118013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BAE44EB-3449-4F7A-A51B-935E8ABA8EC2}"/>
              </a:ext>
            </a:extLst>
          </p:cNvPr>
          <p:cNvSpPr/>
          <p:nvPr/>
        </p:nvSpPr>
        <p:spPr>
          <a:xfrm>
            <a:off x="7064545" y="5812204"/>
            <a:ext cx="2386614" cy="503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IoT Platform (myOpenHAB.org)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6219763-14D5-418F-A4D8-ADF0B5AAFE60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V="1">
            <a:off x="7383391" y="2838426"/>
            <a:ext cx="290705" cy="295639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11266102-4530-43A1-9BFA-A7B134EEE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960369" y="5677250"/>
            <a:ext cx="920496" cy="920496"/>
          </a:xfrm>
          <a:prstGeom prst="rect">
            <a:avLst/>
          </a:prstGeom>
        </p:spPr>
      </p:pic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5E7EBC4-1807-4318-BA23-FC09D9822360}"/>
              </a:ext>
            </a:extLst>
          </p:cNvPr>
          <p:cNvSpPr/>
          <p:nvPr/>
        </p:nvSpPr>
        <p:spPr>
          <a:xfrm>
            <a:off x="10803589" y="3576805"/>
            <a:ext cx="951514" cy="26161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Python (ML)</a:t>
            </a:r>
          </a:p>
        </p:txBody>
      </p:sp>
    </p:spTree>
    <p:extLst>
      <p:ext uri="{BB962C8B-B14F-4D97-AF65-F5344CB8AC3E}">
        <p14:creationId xmlns:p14="http://schemas.microsoft.com/office/powerpoint/2010/main" val="3150403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287A6C5-C581-43E0-9D9E-8D4322CD0FB0}"/>
              </a:ext>
            </a:extLst>
          </p:cNvPr>
          <p:cNvSpPr/>
          <p:nvPr/>
        </p:nvSpPr>
        <p:spPr>
          <a:xfrm>
            <a:off x="3983660" y="3743739"/>
            <a:ext cx="1552397" cy="95097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123BFD-D68C-4285-AE58-61E7467C57D7}"/>
              </a:ext>
            </a:extLst>
          </p:cNvPr>
          <p:cNvSpPr/>
          <p:nvPr/>
        </p:nvSpPr>
        <p:spPr>
          <a:xfrm>
            <a:off x="2022188" y="3743739"/>
            <a:ext cx="1592534" cy="95097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3FB945-9820-473F-BC34-F27C09F72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320" y="87425"/>
            <a:ext cx="11029616" cy="422556"/>
          </a:xfrm>
        </p:spPr>
        <p:txBody>
          <a:bodyPr>
            <a:normAutofit fontScale="90000"/>
          </a:bodyPr>
          <a:lstStyle/>
          <a:p>
            <a:r>
              <a:rPr lang="en-US" dirty="0"/>
              <a:t>Electrical Design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5CDC9D-CBC7-4043-8BD0-EB9EF0C14ED4}"/>
              </a:ext>
            </a:extLst>
          </p:cNvPr>
          <p:cNvSpPr/>
          <p:nvPr/>
        </p:nvSpPr>
        <p:spPr>
          <a:xfrm>
            <a:off x="2135671" y="1421898"/>
            <a:ext cx="5617181" cy="200710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853D13-7280-41F3-ADF2-F1C4ED205A5D}"/>
              </a:ext>
            </a:extLst>
          </p:cNvPr>
          <p:cNvSpPr txBox="1"/>
          <p:nvPr/>
        </p:nvSpPr>
        <p:spPr>
          <a:xfrm>
            <a:off x="2135670" y="1385758"/>
            <a:ext cx="2078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Edge Gateway (</a:t>
            </a:r>
            <a:r>
              <a:rPr kumimoji="0" 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NodeMCU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4BE4AD-A1B1-4725-B27F-35BD17A00701}"/>
              </a:ext>
            </a:extLst>
          </p:cNvPr>
          <p:cNvSpPr/>
          <p:nvPr/>
        </p:nvSpPr>
        <p:spPr>
          <a:xfrm>
            <a:off x="2109544" y="4024155"/>
            <a:ext cx="606552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LED1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8F6BE4-4210-47C9-9CA3-8BF9DFD5D44E}"/>
              </a:ext>
            </a:extLst>
          </p:cNvPr>
          <p:cNvSpPr/>
          <p:nvPr/>
        </p:nvSpPr>
        <p:spPr>
          <a:xfrm>
            <a:off x="2920312" y="4024155"/>
            <a:ext cx="606552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LED2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D1B576-53AA-41A7-8A9E-D9F5A3AD66D7}"/>
              </a:ext>
            </a:extLst>
          </p:cNvPr>
          <p:cNvSpPr/>
          <p:nvPr/>
        </p:nvSpPr>
        <p:spPr>
          <a:xfrm>
            <a:off x="4085512" y="4024155"/>
            <a:ext cx="606552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LED1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7B1B97-1BE1-489C-AC75-C826C0B569CF}"/>
              </a:ext>
            </a:extLst>
          </p:cNvPr>
          <p:cNvSpPr/>
          <p:nvPr/>
        </p:nvSpPr>
        <p:spPr>
          <a:xfrm>
            <a:off x="4856768" y="4024155"/>
            <a:ext cx="606552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LED2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957A79-9288-43DF-8B61-9B2440283667}"/>
              </a:ext>
            </a:extLst>
          </p:cNvPr>
          <p:cNvSpPr/>
          <p:nvPr/>
        </p:nvSpPr>
        <p:spPr>
          <a:xfrm>
            <a:off x="6123728" y="3734595"/>
            <a:ext cx="1629124" cy="95097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8F8E9E-B301-4357-929D-385D871DD789}"/>
              </a:ext>
            </a:extLst>
          </p:cNvPr>
          <p:cNvSpPr/>
          <p:nvPr/>
        </p:nvSpPr>
        <p:spPr>
          <a:xfrm>
            <a:off x="6216630" y="4015011"/>
            <a:ext cx="606552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LED5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65056E-A9A0-41F4-8D7A-975DE44471F2}"/>
              </a:ext>
            </a:extLst>
          </p:cNvPr>
          <p:cNvSpPr/>
          <p:nvPr/>
        </p:nvSpPr>
        <p:spPr>
          <a:xfrm>
            <a:off x="7027398" y="4015011"/>
            <a:ext cx="606552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LED6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63A935D-9FF6-4A75-93E9-733D99BCA21F}"/>
              </a:ext>
            </a:extLst>
          </p:cNvPr>
          <p:cNvSpPr/>
          <p:nvPr/>
        </p:nvSpPr>
        <p:spPr>
          <a:xfrm>
            <a:off x="8364979" y="3743739"/>
            <a:ext cx="714095" cy="197459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3ECE02F-3541-41B2-BCF9-FB6D4D4E6C76}"/>
              </a:ext>
            </a:extLst>
          </p:cNvPr>
          <p:cNvSpPr/>
          <p:nvPr/>
        </p:nvSpPr>
        <p:spPr>
          <a:xfrm>
            <a:off x="8486295" y="3871786"/>
            <a:ext cx="450412" cy="3383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prstClr val="black"/>
                </a:solidFill>
                <a:latin typeface="Franklin Gothic Book" panose="020B0502020104020203"/>
              </a:rPr>
              <a:t>S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BF8CD0F-7556-4BBC-A188-559C9399EE5E}"/>
              </a:ext>
            </a:extLst>
          </p:cNvPr>
          <p:cNvSpPr/>
          <p:nvPr/>
        </p:nvSpPr>
        <p:spPr>
          <a:xfrm>
            <a:off x="8496820" y="4301585"/>
            <a:ext cx="450412" cy="3383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prstClr val="black"/>
                </a:solidFill>
                <a:latin typeface="Franklin Gothic Book" panose="020B0502020104020203"/>
              </a:rPr>
              <a:t>S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AFE5EE7-BD78-4227-A5A0-300CB8B8F5F7}"/>
              </a:ext>
            </a:extLst>
          </p:cNvPr>
          <p:cNvSpPr/>
          <p:nvPr/>
        </p:nvSpPr>
        <p:spPr>
          <a:xfrm>
            <a:off x="8496820" y="4712226"/>
            <a:ext cx="450412" cy="3383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prstClr val="black"/>
                </a:solidFill>
                <a:latin typeface="Franklin Gothic Book" panose="020B0502020104020203"/>
              </a:rPr>
              <a:t>S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3F6037-2754-4D3E-8936-DF6674B5FFB2}"/>
              </a:ext>
            </a:extLst>
          </p:cNvPr>
          <p:cNvSpPr/>
          <p:nvPr/>
        </p:nvSpPr>
        <p:spPr>
          <a:xfrm>
            <a:off x="8496820" y="5133783"/>
            <a:ext cx="450412" cy="3383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prstClr val="black"/>
                </a:solidFill>
                <a:latin typeface="Franklin Gothic Book" panose="020B0502020104020203"/>
              </a:rPr>
              <a:t>S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4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E9DF1588-7BD5-4D69-857E-8A469E2CCF46}"/>
              </a:ext>
            </a:extLst>
          </p:cNvPr>
          <p:cNvCxnSpPr>
            <a:cxnSpLocks/>
            <a:stCxn id="30" idx="0"/>
            <a:endCxn id="40" idx="3"/>
          </p:cNvCxnSpPr>
          <p:nvPr/>
        </p:nvCxnSpPr>
        <p:spPr>
          <a:xfrm rot="16200000" flipV="1">
            <a:off x="5980450" y="1140734"/>
            <a:ext cx="719098" cy="4743005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63AD18F-5A85-4D66-BF5D-37967305A791}"/>
              </a:ext>
            </a:extLst>
          </p:cNvPr>
          <p:cNvSpPr/>
          <p:nvPr/>
        </p:nvSpPr>
        <p:spPr>
          <a:xfrm>
            <a:off x="2241316" y="3021883"/>
            <a:ext cx="1727180" cy="2616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4 Ch Relay 1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B63C3269-FED2-4B56-A39E-3F22D73A2314}"/>
              </a:ext>
            </a:extLst>
          </p:cNvPr>
          <p:cNvCxnSpPr>
            <a:cxnSpLocks/>
          </p:cNvCxnSpPr>
          <p:nvPr/>
        </p:nvCxnSpPr>
        <p:spPr>
          <a:xfrm rot="16200000" flipH="1">
            <a:off x="2416897" y="3364584"/>
            <a:ext cx="444488" cy="295533"/>
          </a:xfrm>
          <a:prstGeom prst="bentConnector3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99A2054-C4B0-404D-A9F8-9D77D6F2ECF1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39870" y="2677961"/>
            <a:ext cx="460246" cy="1654953"/>
          </a:xfrm>
          <a:prstGeom prst="bentConnector3">
            <a:avLst>
              <a:gd name="adj1" fmla="val 75828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B44FA728-8168-4136-A0B0-C3714C008FF9}"/>
              </a:ext>
            </a:extLst>
          </p:cNvPr>
          <p:cNvCxnSpPr>
            <a:cxnSpLocks/>
            <a:stCxn id="40" idx="2"/>
            <a:endCxn id="17" idx="0"/>
          </p:cNvCxnSpPr>
          <p:nvPr/>
        </p:nvCxnSpPr>
        <p:spPr>
          <a:xfrm rot="16200000" flipH="1">
            <a:off x="4796047" y="1592352"/>
            <a:ext cx="451102" cy="3833384"/>
          </a:xfrm>
          <a:prstGeom prst="bentConnector3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0EA10D33-FDA6-4963-AE7E-8A3E229F636D}"/>
              </a:ext>
            </a:extLst>
          </p:cNvPr>
          <p:cNvCxnSpPr>
            <a:cxnSpLocks/>
            <a:stCxn id="40" idx="1"/>
          </p:cNvCxnSpPr>
          <p:nvPr/>
        </p:nvCxnSpPr>
        <p:spPr>
          <a:xfrm rot="10800000" flipV="1">
            <a:off x="180874" y="3152688"/>
            <a:ext cx="2060442" cy="137418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43DB0765-DEB4-41C1-870B-E6FEC1F5D3AC}"/>
              </a:ext>
            </a:extLst>
          </p:cNvPr>
          <p:cNvCxnSpPr>
            <a:cxnSpLocks/>
            <a:stCxn id="31" idx="1"/>
            <a:endCxn id="40" idx="3"/>
          </p:cNvCxnSpPr>
          <p:nvPr/>
        </p:nvCxnSpPr>
        <p:spPr>
          <a:xfrm rot="10800000">
            <a:off x="3968496" y="3152689"/>
            <a:ext cx="4528324" cy="1318061"/>
          </a:xfrm>
          <a:prstGeom prst="bentConnector3">
            <a:avLst>
              <a:gd name="adj1" fmla="val 517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E0E7B822-B154-477E-AF18-56F58DCE59CE}"/>
              </a:ext>
            </a:extLst>
          </p:cNvPr>
          <p:cNvCxnSpPr>
            <a:cxnSpLocks/>
            <a:stCxn id="32" idx="1"/>
            <a:endCxn id="40" idx="3"/>
          </p:cNvCxnSpPr>
          <p:nvPr/>
        </p:nvCxnSpPr>
        <p:spPr>
          <a:xfrm rot="10800000">
            <a:off x="3968496" y="3152688"/>
            <a:ext cx="4528324" cy="1728702"/>
          </a:xfrm>
          <a:prstGeom prst="bentConnector3">
            <a:avLst>
              <a:gd name="adj1" fmla="val 7393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97646020-97CA-4986-9FC0-C39922464BEB}"/>
              </a:ext>
            </a:extLst>
          </p:cNvPr>
          <p:cNvCxnSpPr>
            <a:cxnSpLocks/>
            <a:stCxn id="33" idx="1"/>
            <a:endCxn id="40" idx="3"/>
          </p:cNvCxnSpPr>
          <p:nvPr/>
        </p:nvCxnSpPr>
        <p:spPr>
          <a:xfrm rot="10800000">
            <a:off x="3968496" y="3152689"/>
            <a:ext cx="4528324" cy="2150259"/>
          </a:xfrm>
          <a:prstGeom prst="bentConnector3">
            <a:avLst>
              <a:gd name="adj1" fmla="val 1062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B9D9DB1C-9D6E-4FE6-BFEC-0486EDDA38AC}"/>
              </a:ext>
            </a:extLst>
          </p:cNvPr>
          <p:cNvSpPr/>
          <p:nvPr/>
        </p:nvSpPr>
        <p:spPr>
          <a:xfrm>
            <a:off x="2217618" y="2176272"/>
            <a:ext cx="1867736" cy="2506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9D6896C2-E41A-470F-BD6A-A98AAB68A0A8}"/>
              </a:ext>
            </a:extLst>
          </p:cNvPr>
          <p:cNvCxnSpPr>
            <a:cxnSpLocks/>
          </p:cNvCxnSpPr>
          <p:nvPr/>
        </p:nvCxnSpPr>
        <p:spPr>
          <a:xfrm rot="5400000">
            <a:off x="2080748" y="2665539"/>
            <a:ext cx="563339" cy="100807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ACE7DD42-F5F8-4B07-8551-449D0172F0D6}"/>
              </a:ext>
            </a:extLst>
          </p:cNvPr>
          <p:cNvSpPr txBox="1"/>
          <p:nvPr/>
        </p:nvSpPr>
        <p:spPr>
          <a:xfrm>
            <a:off x="2161310" y="2226954"/>
            <a:ext cx="761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VCC  GND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4FF36D28-7CA8-4897-AF94-43CCBAA4AD83}"/>
              </a:ext>
            </a:extLst>
          </p:cNvPr>
          <p:cNvCxnSpPr>
            <a:cxnSpLocks/>
          </p:cNvCxnSpPr>
          <p:nvPr/>
        </p:nvCxnSpPr>
        <p:spPr>
          <a:xfrm rot="16200000" flipH="1">
            <a:off x="2421397" y="2656974"/>
            <a:ext cx="604076" cy="12574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5622F01F-ECC7-4E5A-86F0-BE5D78BC3974}"/>
              </a:ext>
            </a:extLst>
          </p:cNvPr>
          <p:cNvCxnSpPr>
            <a:cxnSpLocks/>
          </p:cNvCxnSpPr>
          <p:nvPr/>
        </p:nvCxnSpPr>
        <p:spPr>
          <a:xfrm>
            <a:off x="2987051" y="2417890"/>
            <a:ext cx="0" cy="603993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9ABBAA80-EC54-423E-9E1A-5E588B133473}"/>
              </a:ext>
            </a:extLst>
          </p:cNvPr>
          <p:cNvCxnSpPr/>
          <p:nvPr/>
        </p:nvCxnSpPr>
        <p:spPr>
          <a:xfrm>
            <a:off x="3258323" y="2318517"/>
            <a:ext cx="0" cy="703366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AA73F87F-8CB4-4152-99B1-690B7BE8A069}"/>
              </a:ext>
            </a:extLst>
          </p:cNvPr>
          <p:cNvCxnSpPr>
            <a:cxnSpLocks/>
          </p:cNvCxnSpPr>
          <p:nvPr/>
        </p:nvCxnSpPr>
        <p:spPr>
          <a:xfrm>
            <a:off x="3526864" y="2449322"/>
            <a:ext cx="0" cy="588536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7D246C54-AD50-4CBC-937F-0D3DAADA4EE4}"/>
              </a:ext>
            </a:extLst>
          </p:cNvPr>
          <p:cNvCxnSpPr>
            <a:cxnSpLocks/>
          </p:cNvCxnSpPr>
          <p:nvPr/>
        </p:nvCxnSpPr>
        <p:spPr>
          <a:xfrm>
            <a:off x="3732764" y="2417890"/>
            <a:ext cx="0" cy="603993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FE2322B5-2F51-4473-B593-D8F2AE53AD61}"/>
              </a:ext>
            </a:extLst>
          </p:cNvPr>
          <p:cNvSpPr txBox="1"/>
          <p:nvPr/>
        </p:nvSpPr>
        <p:spPr>
          <a:xfrm>
            <a:off x="2852172" y="2219636"/>
            <a:ext cx="12199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5      4     14    12</a:t>
            </a:r>
          </a:p>
        </p:txBody>
      </p:sp>
      <p:cxnSp>
        <p:nvCxnSpPr>
          <p:cNvPr id="162" name="Connector: Elbow 161">
            <a:extLst>
              <a:ext uri="{FF2B5EF4-FFF2-40B4-BE49-F238E27FC236}">
                <a16:creationId xmlns:a16="http://schemas.microsoft.com/office/drawing/2014/main" id="{84550C19-8566-43F4-BCF6-9DFEF310BE9F}"/>
              </a:ext>
            </a:extLst>
          </p:cNvPr>
          <p:cNvCxnSpPr>
            <a:cxnSpLocks/>
            <a:stCxn id="41" idx="1"/>
            <a:endCxn id="178" idx="3"/>
          </p:cNvCxnSpPr>
          <p:nvPr/>
        </p:nvCxnSpPr>
        <p:spPr>
          <a:xfrm rot="10800000">
            <a:off x="7609557" y="1640339"/>
            <a:ext cx="1180371" cy="38593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37C8CEF6-B347-4F36-9329-0BE6BAC0E1C7}"/>
              </a:ext>
            </a:extLst>
          </p:cNvPr>
          <p:cNvSpPr txBox="1"/>
          <p:nvPr/>
        </p:nvSpPr>
        <p:spPr>
          <a:xfrm>
            <a:off x="2217618" y="1963602"/>
            <a:ext cx="20847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NodeMCU1 (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PowerControl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)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8984EED1-D601-4E01-878C-A993F9328574}"/>
              </a:ext>
            </a:extLst>
          </p:cNvPr>
          <p:cNvSpPr/>
          <p:nvPr/>
        </p:nvSpPr>
        <p:spPr>
          <a:xfrm>
            <a:off x="4692064" y="1514998"/>
            <a:ext cx="2917492" cy="2506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26E3EF3-8CC9-4A85-8AD1-21487481FE9E}"/>
              </a:ext>
            </a:extLst>
          </p:cNvPr>
          <p:cNvSpPr txBox="1"/>
          <p:nvPr/>
        </p:nvSpPr>
        <p:spPr>
          <a:xfrm>
            <a:off x="7770774" y="1433534"/>
            <a:ext cx="6573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3.3V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2392B3D0-BF6D-41A8-872E-C3390072DE99}"/>
              </a:ext>
            </a:extLst>
          </p:cNvPr>
          <p:cNvSpPr txBox="1"/>
          <p:nvPr/>
        </p:nvSpPr>
        <p:spPr>
          <a:xfrm>
            <a:off x="4645015" y="1475873"/>
            <a:ext cx="14354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NodeMCU1 (Sensor)</a:t>
            </a:r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id="{4727CBDD-30A7-4067-BC58-63ACE819FBD4}"/>
              </a:ext>
            </a:extLst>
          </p:cNvPr>
          <p:cNvSpPr/>
          <p:nvPr/>
        </p:nvSpPr>
        <p:spPr>
          <a:xfrm>
            <a:off x="4959679" y="1740140"/>
            <a:ext cx="730312" cy="25621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DTH</a:t>
            </a: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1F1829C4-2626-4F85-B4AB-C9A06F8960A4}"/>
              </a:ext>
            </a:extLst>
          </p:cNvPr>
          <p:cNvSpPr/>
          <p:nvPr/>
        </p:nvSpPr>
        <p:spPr>
          <a:xfrm>
            <a:off x="5780723" y="1754609"/>
            <a:ext cx="730312" cy="25621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Motion</a:t>
            </a: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id="{0D268A7E-7973-418B-9CDE-C26276FAF592}"/>
              </a:ext>
            </a:extLst>
          </p:cNvPr>
          <p:cNvSpPr/>
          <p:nvPr/>
        </p:nvSpPr>
        <p:spPr>
          <a:xfrm>
            <a:off x="6601767" y="1752810"/>
            <a:ext cx="730312" cy="25621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Sound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9A08A9D-1987-4471-90C8-6149DE7B0384}"/>
              </a:ext>
            </a:extLst>
          </p:cNvPr>
          <p:cNvSpPr txBox="1"/>
          <p:nvPr/>
        </p:nvSpPr>
        <p:spPr>
          <a:xfrm>
            <a:off x="1323155" y="3275314"/>
            <a:ext cx="6573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240V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4613972-2B24-4B92-A10D-A8C540A7EA76}"/>
              </a:ext>
            </a:extLst>
          </p:cNvPr>
          <p:cNvSpPr txBox="1"/>
          <p:nvPr/>
        </p:nvSpPr>
        <p:spPr>
          <a:xfrm>
            <a:off x="7836084" y="2790126"/>
            <a:ext cx="6573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5V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B521024-3665-4E5E-9D24-153CF6C51E16}"/>
              </a:ext>
            </a:extLst>
          </p:cNvPr>
          <p:cNvSpPr/>
          <p:nvPr/>
        </p:nvSpPr>
        <p:spPr>
          <a:xfrm>
            <a:off x="8789927" y="1815198"/>
            <a:ext cx="657326" cy="4221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Power Supply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E3B559B-4EE0-4AB6-B028-B9D6B835CA60}"/>
              </a:ext>
            </a:extLst>
          </p:cNvPr>
          <p:cNvCxnSpPr>
            <a:cxnSpLocks/>
            <a:stCxn id="41" idx="1"/>
            <a:endCxn id="99" idx="3"/>
          </p:cNvCxnSpPr>
          <p:nvPr/>
        </p:nvCxnSpPr>
        <p:spPr>
          <a:xfrm rot="10800000" flipV="1">
            <a:off x="4085355" y="2026269"/>
            <a:ext cx="4704573" cy="275344"/>
          </a:xfrm>
          <a:prstGeom prst="bentConnector3">
            <a:avLst>
              <a:gd name="adj1" fmla="val 12876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6E017714-B492-4215-B909-4CCADB2A60B6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68495" y="1943883"/>
            <a:ext cx="4821431" cy="1126419"/>
          </a:xfrm>
          <a:prstGeom prst="bentConnector3">
            <a:avLst>
              <a:gd name="adj1" fmla="val 1225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6CDFAB29-123C-411B-85DE-00ABCCD9F655}"/>
              </a:ext>
            </a:extLst>
          </p:cNvPr>
          <p:cNvCxnSpPr>
            <a:cxnSpLocks/>
          </p:cNvCxnSpPr>
          <p:nvPr/>
        </p:nvCxnSpPr>
        <p:spPr>
          <a:xfrm rot="10800000" flipV="1">
            <a:off x="180874" y="3871786"/>
            <a:ext cx="1841314" cy="9783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765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P32 vs ESP8266 - Pros and Cons - Maker Advisor">
            <a:extLst>
              <a:ext uri="{FF2B5EF4-FFF2-40B4-BE49-F238E27FC236}">
                <a16:creationId xmlns:a16="http://schemas.microsoft.com/office/drawing/2014/main" id="{D1C89DEE-7F4C-4637-89E3-6C5DFEC67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038" y="847725"/>
            <a:ext cx="7781925" cy="516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257AC726-5F4E-40CA-A542-98F2EB3CE61E}"/>
              </a:ext>
            </a:extLst>
          </p:cNvPr>
          <p:cNvCxnSpPr>
            <a:cxnSpLocks/>
          </p:cNvCxnSpPr>
          <p:nvPr/>
        </p:nvCxnSpPr>
        <p:spPr>
          <a:xfrm flipV="1">
            <a:off x="8129016" y="1362456"/>
            <a:ext cx="2935224" cy="442722"/>
          </a:xfrm>
          <a:prstGeom prst="bent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569C9C1D-AB8A-401C-AB6B-8CF634753617}"/>
              </a:ext>
            </a:extLst>
          </p:cNvPr>
          <p:cNvCxnSpPr>
            <a:cxnSpLocks/>
          </p:cNvCxnSpPr>
          <p:nvPr/>
        </p:nvCxnSpPr>
        <p:spPr>
          <a:xfrm flipV="1">
            <a:off x="8129016" y="1908048"/>
            <a:ext cx="2935224" cy="121920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220753DD-A9DE-4126-8A03-D7ABAF6E60D5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8129016" y="2542032"/>
            <a:ext cx="2935224" cy="801624"/>
          </a:xfrm>
          <a:prstGeom prst="bentConnector3">
            <a:avLst>
              <a:gd name="adj1" fmla="val 4781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8866AF3-877A-40F4-B042-B17BB8461891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8129016" y="3155442"/>
            <a:ext cx="2935224" cy="444246"/>
          </a:xfrm>
          <a:prstGeom prst="bent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0E492E6-7888-4C1C-9698-DBC1E7C9B753}"/>
              </a:ext>
            </a:extLst>
          </p:cNvPr>
          <p:cNvSpPr/>
          <p:nvPr/>
        </p:nvSpPr>
        <p:spPr>
          <a:xfrm>
            <a:off x="11064240" y="1228344"/>
            <a:ext cx="630936" cy="252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5F53A6-3107-4F30-8791-D3FD9E776E3E}"/>
              </a:ext>
            </a:extLst>
          </p:cNvPr>
          <p:cNvSpPr/>
          <p:nvPr/>
        </p:nvSpPr>
        <p:spPr>
          <a:xfrm>
            <a:off x="11064240" y="1738884"/>
            <a:ext cx="630936" cy="252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EDE51BE-FD29-44F8-AFD1-61F5A599E378}"/>
              </a:ext>
            </a:extLst>
          </p:cNvPr>
          <p:cNvSpPr/>
          <p:nvPr/>
        </p:nvSpPr>
        <p:spPr>
          <a:xfrm>
            <a:off x="11064240" y="2415540"/>
            <a:ext cx="630936" cy="252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AE55E1-51B9-4C5F-A858-57DDD19B1ABE}"/>
              </a:ext>
            </a:extLst>
          </p:cNvPr>
          <p:cNvSpPr/>
          <p:nvPr/>
        </p:nvSpPr>
        <p:spPr>
          <a:xfrm>
            <a:off x="11064240" y="3028950"/>
            <a:ext cx="630936" cy="252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R4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BF87D76E-2AF6-44F8-B1E8-798B7770C9F0}"/>
              </a:ext>
            </a:extLst>
          </p:cNvPr>
          <p:cNvCxnSpPr>
            <a:cxnSpLocks/>
          </p:cNvCxnSpPr>
          <p:nvPr/>
        </p:nvCxnSpPr>
        <p:spPr>
          <a:xfrm>
            <a:off x="969264" y="1051560"/>
            <a:ext cx="2173128" cy="1246537"/>
          </a:xfrm>
          <a:prstGeom prst="bentConnector3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27F281C-1C4D-417B-AE9A-3C7E8B453A11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963312" y="2305814"/>
            <a:ext cx="6540531" cy="645268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2F72F50B-6676-427B-81E3-EB3DBEEFDB67}"/>
              </a:ext>
            </a:extLst>
          </p:cNvPr>
          <p:cNvSpPr/>
          <p:nvPr/>
        </p:nvSpPr>
        <p:spPr>
          <a:xfrm>
            <a:off x="338328" y="925068"/>
            <a:ext cx="630936" cy="2529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4D9D171-B37F-4D00-B3BF-1A6AEDD26ACA}"/>
              </a:ext>
            </a:extLst>
          </p:cNvPr>
          <p:cNvSpPr/>
          <p:nvPr/>
        </p:nvSpPr>
        <p:spPr>
          <a:xfrm>
            <a:off x="332376" y="2824590"/>
            <a:ext cx="630936" cy="2529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S2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F6DEBAA5-417A-417D-9262-EFD3D5932C99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963312" y="3868611"/>
            <a:ext cx="6361890" cy="855501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259BC9A3-499A-473A-8622-D15644EA92CD}"/>
              </a:ext>
            </a:extLst>
          </p:cNvPr>
          <p:cNvSpPr/>
          <p:nvPr/>
        </p:nvSpPr>
        <p:spPr>
          <a:xfrm>
            <a:off x="332376" y="4597620"/>
            <a:ext cx="630936" cy="2529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S2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F07404F1-E2DF-4315-A9B8-119C0A20E73E}"/>
              </a:ext>
            </a:extLst>
          </p:cNvPr>
          <p:cNvCxnSpPr>
            <a:cxnSpLocks/>
          </p:cNvCxnSpPr>
          <p:nvPr/>
        </p:nvCxnSpPr>
        <p:spPr>
          <a:xfrm flipV="1">
            <a:off x="963312" y="4372590"/>
            <a:ext cx="6361890" cy="894425"/>
          </a:xfrm>
          <a:prstGeom prst="bentConnector3">
            <a:avLst>
              <a:gd name="adj1" fmla="val 33902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36E9408-211B-4C37-847A-D4E91DE37AF4}"/>
              </a:ext>
            </a:extLst>
          </p:cNvPr>
          <p:cNvSpPr/>
          <p:nvPr/>
        </p:nvSpPr>
        <p:spPr>
          <a:xfrm>
            <a:off x="332376" y="5146642"/>
            <a:ext cx="630936" cy="2529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F786DE9-B786-4F8E-9474-1247F5F6A25A}"/>
              </a:ext>
            </a:extLst>
          </p:cNvPr>
          <p:cNvSpPr txBox="1"/>
          <p:nvPr/>
        </p:nvSpPr>
        <p:spPr>
          <a:xfrm>
            <a:off x="1127761" y="845630"/>
            <a:ext cx="6251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10/SD3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40DCA4-496C-4FB1-B951-566FE4896CCD}"/>
              </a:ext>
            </a:extLst>
          </p:cNvPr>
          <p:cNvSpPr txBox="1"/>
          <p:nvPr/>
        </p:nvSpPr>
        <p:spPr>
          <a:xfrm>
            <a:off x="1096067" y="2708123"/>
            <a:ext cx="5803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0/D3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0CBEFA6-483A-48C7-B50C-8644C3F5FD13}"/>
              </a:ext>
            </a:extLst>
          </p:cNvPr>
          <p:cNvSpPr txBox="1"/>
          <p:nvPr/>
        </p:nvSpPr>
        <p:spPr>
          <a:xfrm>
            <a:off x="1018175" y="4507324"/>
            <a:ext cx="5616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13/D7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8595FD7-518E-4888-B1C0-E98B630A85B8}"/>
              </a:ext>
            </a:extLst>
          </p:cNvPr>
          <p:cNvSpPr txBox="1"/>
          <p:nvPr/>
        </p:nvSpPr>
        <p:spPr>
          <a:xfrm>
            <a:off x="1009032" y="5055155"/>
            <a:ext cx="570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3/Rx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66DE52-937C-4641-B20B-3938FC86516A}"/>
              </a:ext>
            </a:extLst>
          </p:cNvPr>
          <p:cNvSpPr txBox="1"/>
          <p:nvPr/>
        </p:nvSpPr>
        <p:spPr>
          <a:xfrm>
            <a:off x="9981535" y="1116235"/>
            <a:ext cx="630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5/D1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0E9AC68-EA06-4D18-B893-E8D23657B5C7}"/>
              </a:ext>
            </a:extLst>
          </p:cNvPr>
          <p:cNvSpPr txBox="1"/>
          <p:nvPr/>
        </p:nvSpPr>
        <p:spPr>
          <a:xfrm>
            <a:off x="9981535" y="1681258"/>
            <a:ext cx="5340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4/D2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E723596-0FEF-46A9-916A-E6839C60894E}"/>
              </a:ext>
            </a:extLst>
          </p:cNvPr>
          <p:cNvSpPr txBox="1"/>
          <p:nvPr/>
        </p:nvSpPr>
        <p:spPr>
          <a:xfrm>
            <a:off x="9981534" y="2335768"/>
            <a:ext cx="5340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14/D5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0ED873C-40CA-4366-AA7F-EF833F66857F}"/>
              </a:ext>
            </a:extLst>
          </p:cNvPr>
          <p:cNvSpPr txBox="1"/>
          <p:nvPr/>
        </p:nvSpPr>
        <p:spPr>
          <a:xfrm>
            <a:off x="9981533" y="2949178"/>
            <a:ext cx="6306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12/D6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0D318BB7-9B44-4D81-8536-E5CE93CC2096}"/>
              </a:ext>
            </a:extLst>
          </p:cNvPr>
          <p:cNvCxnSpPr>
            <a:cxnSpLocks/>
            <a:endCxn id="35" idx="2"/>
          </p:cNvCxnSpPr>
          <p:nvPr/>
        </p:nvCxnSpPr>
        <p:spPr>
          <a:xfrm rot="10800000" flipV="1">
            <a:off x="647844" y="3868612"/>
            <a:ext cx="2494548" cy="1531013"/>
          </a:xfrm>
          <a:prstGeom prst="bentConnector4">
            <a:avLst>
              <a:gd name="adj1" fmla="val 43677"/>
              <a:gd name="adj2" fmla="val 1149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6B4196FD-D851-401E-9F5B-E6339A30C545}"/>
              </a:ext>
            </a:extLst>
          </p:cNvPr>
          <p:cNvCxnSpPr>
            <a:cxnSpLocks/>
            <a:endCxn id="33" idx="2"/>
          </p:cNvCxnSpPr>
          <p:nvPr/>
        </p:nvCxnSpPr>
        <p:spPr>
          <a:xfrm rot="10800000" flipV="1">
            <a:off x="647845" y="3872650"/>
            <a:ext cx="2575179" cy="977954"/>
          </a:xfrm>
          <a:prstGeom prst="bentConnector4">
            <a:avLst>
              <a:gd name="adj1" fmla="val 43875"/>
              <a:gd name="adj2" fmla="val 1233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06572C6B-02D8-4F7B-ADAA-1344E33472E4}"/>
              </a:ext>
            </a:extLst>
          </p:cNvPr>
          <p:cNvCxnSpPr>
            <a:endCxn id="31" idx="2"/>
          </p:cNvCxnSpPr>
          <p:nvPr/>
        </p:nvCxnSpPr>
        <p:spPr>
          <a:xfrm rot="10800000">
            <a:off x="647844" y="3077574"/>
            <a:ext cx="2494548" cy="74885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36EEACC7-BD0B-41BF-82AD-678367D06ACB}"/>
              </a:ext>
            </a:extLst>
          </p:cNvPr>
          <p:cNvCxnSpPr>
            <a:cxnSpLocks/>
          </p:cNvCxnSpPr>
          <p:nvPr/>
        </p:nvCxnSpPr>
        <p:spPr>
          <a:xfrm rot="16200000" flipV="1">
            <a:off x="573976" y="1238512"/>
            <a:ext cx="2728867" cy="2569228"/>
          </a:xfrm>
          <a:prstGeom prst="bentConnector3">
            <a:avLst>
              <a:gd name="adj1" fmla="val 174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632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837E30-17D1-4C81-9AC0-D3B5E30CA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22" y="584839"/>
            <a:ext cx="10460402" cy="5688321"/>
          </a:xfrm>
          <a:prstGeom prst="rect">
            <a:avLst/>
          </a:prstGeom>
        </p:spPr>
      </p:pic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C2420CC7-A636-44CA-9B2E-2AAFADFFC14C}"/>
              </a:ext>
            </a:extLst>
          </p:cNvPr>
          <p:cNvCxnSpPr>
            <a:cxnSpLocks/>
          </p:cNvCxnSpPr>
          <p:nvPr/>
        </p:nvCxnSpPr>
        <p:spPr>
          <a:xfrm flipV="1">
            <a:off x="8266176" y="658368"/>
            <a:ext cx="2724912" cy="671322"/>
          </a:xfrm>
          <a:prstGeom prst="bentConnector3">
            <a:avLst>
              <a:gd name="adj1" fmla="val 671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995DFD2-0D7C-4BEC-9904-E5769C1CABA0}"/>
              </a:ext>
            </a:extLst>
          </p:cNvPr>
          <p:cNvSpPr/>
          <p:nvPr/>
        </p:nvSpPr>
        <p:spPr>
          <a:xfrm>
            <a:off x="10991088" y="500779"/>
            <a:ext cx="630936" cy="252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768D7C-8807-4DE2-99BD-A36A00041475}"/>
              </a:ext>
            </a:extLst>
          </p:cNvPr>
          <p:cNvSpPr txBox="1"/>
          <p:nvPr/>
        </p:nvSpPr>
        <p:spPr>
          <a:xfrm>
            <a:off x="9313331" y="456463"/>
            <a:ext cx="630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23/D23</a:t>
            </a:r>
          </a:p>
        </p:txBody>
      </p:sp>
    </p:spTree>
    <p:extLst>
      <p:ext uri="{BB962C8B-B14F-4D97-AF65-F5344CB8AC3E}">
        <p14:creationId xmlns:p14="http://schemas.microsoft.com/office/powerpoint/2010/main" val="2322747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Content Placeholder 2">
            <a:extLst>
              <a:ext uri="{FF2B5EF4-FFF2-40B4-BE49-F238E27FC236}">
                <a16:creationId xmlns:a16="http://schemas.microsoft.com/office/drawing/2014/main" id="{50BA26AC-BB1C-4E0C-BEED-55D3218413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538" y="977900"/>
            <a:ext cx="11325225" cy="2197100"/>
          </a:xfrm>
        </p:spPr>
        <p:txBody>
          <a:bodyPr/>
          <a:lstStyle/>
          <a:p>
            <a:r>
              <a:rPr lang="en-US" altLang="en-US" sz="1600" b="1"/>
              <a:t>Raspberry Pi</a:t>
            </a:r>
            <a:r>
              <a:rPr lang="en-US" altLang="en-US" sz="1600"/>
              <a:t> is a low cost, credit-card sized computer that plugs into a computer monitor or TV, and uses a standard keyboard and mouse.</a:t>
            </a:r>
          </a:p>
          <a:p>
            <a:r>
              <a:rPr lang="en-US" altLang="en-US" sz="1600"/>
              <a:t>It has a set of general purpose digital I/O pins (GPIO) which can be used to interface with any digital sensor or control (e.g. blinking LED)</a:t>
            </a:r>
          </a:p>
          <a:p>
            <a:r>
              <a:rPr lang="en-US" altLang="en-US" sz="1600"/>
              <a:t>It can also interface with serial device such as Arduino to exchange data</a:t>
            </a:r>
          </a:p>
          <a:p>
            <a:r>
              <a:rPr lang="en-US" altLang="en-US" sz="1600"/>
              <a:t>It can run any program coded in any programming language such as Java/Python/Node.js and integrate with Cloud of or other external applications like any computer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4E2B05-83C4-4BD3-893B-A0509CC8A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050" y="3721100"/>
            <a:ext cx="3028950" cy="2409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ounded Rectangle 3">
            <a:extLst>
              <a:ext uri="{FF2B5EF4-FFF2-40B4-BE49-F238E27FC236}">
                <a16:creationId xmlns:a16="http://schemas.microsoft.com/office/drawing/2014/main" id="{D0D37CC7-5A1B-4163-8A25-8E81E35E1891}"/>
              </a:ext>
            </a:extLst>
          </p:cNvPr>
          <p:cNvSpPr/>
          <p:nvPr/>
        </p:nvSpPr>
        <p:spPr>
          <a:xfrm>
            <a:off x="4208463" y="4391025"/>
            <a:ext cx="2078037" cy="16287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Node.js/Python</a:t>
            </a:r>
          </a:p>
        </p:txBody>
      </p:sp>
      <p:sp>
        <p:nvSpPr>
          <p:cNvPr id="6149" name="TextBox 4">
            <a:extLst>
              <a:ext uri="{FF2B5EF4-FFF2-40B4-BE49-F238E27FC236}">
                <a16:creationId xmlns:a16="http://schemas.microsoft.com/office/drawing/2014/main" id="{777ED8DA-4555-4328-A645-EF085A4681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1363" y="5649913"/>
            <a:ext cx="15652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Raspberry PI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508561-D98A-4BBC-B113-580E26408024}"/>
              </a:ext>
            </a:extLst>
          </p:cNvPr>
          <p:cNvCxnSpPr>
            <a:stCxn id="5" idx="3"/>
          </p:cNvCxnSpPr>
          <p:nvPr/>
        </p:nvCxnSpPr>
        <p:spPr>
          <a:xfrm>
            <a:off x="6286500" y="5205413"/>
            <a:ext cx="1225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5197A69-B7A1-458A-ACB8-A5AB8CC5769E}"/>
              </a:ext>
            </a:extLst>
          </p:cNvPr>
          <p:cNvCxnSpPr>
            <a:endCxn id="5" idx="1"/>
          </p:cNvCxnSpPr>
          <p:nvPr/>
        </p:nvCxnSpPr>
        <p:spPr>
          <a:xfrm>
            <a:off x="2403475" y="5205413"/>
            <a:ext cx="1804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52" name="TextBox 11">
            <a:extLst>
              <a:ext uri="{FF2B5EF4-FFF2-40B4-BE49-F238E27FC236}">
                <a16:creationId xmlns:a16="http://schemas.microsoft.com/office/drawing/2014/main" id="{2E86DD83-2828-4456-8DDA-EBC0815F87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8125" y="4741863"/>
            <a:ext cx="13652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REST Service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A7F3335-559D-471D-9EF4-DC465B73FF71}"/>
              </a:ext>
            </a:extLst>
          </p:cNvPr>
          <p:cNvSpPr/>
          <p:nvPr/>
        </p:nvSpPr>
        <p:spPr>
          <a:xfrm>
            <a:off x="730250" y="4659313"/>
            <a:ext cx="1692275" cy="1092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Call from anywhere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48E0EB8-334F-4E99-AAD5-9814B0DEFCD8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5889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Raspberry Pi as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IoT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Gateway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4" descr="https://www.arduino.cc/en/uploads/Tutorial/ExampleCircuit_sch.png">
            <a:extLst>
              <a:ext uri="{FF2B5EF4-FFF2-40B4-BE49-F238E27FC236}">
                <a16:creationId xmlns:a16="http://schemas.microsoft.com/office/drawing/2014/main" id="{326FCB1F-023C-403D-81D8-8136A32B4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51113"/>
            <a:ext cx="3295650" cy="38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11">
            <a:extLst>
              <a:ext uri="{FF2B5EF4-FFF2-40B4-BE49-F238E27FC236}">
                <a16:creationId xmlns:a16="http://schemas.microsoft.com/office/drawing/2014/main" id="{81BC20D2-C804-40F6-BFDF-064247DCB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57"/>
          <a:stretch>
            <a:fillRect/>
          </a:stretch>
        </p:blipFill>
        <p:spPr bwMode="auto">
          <a:xfrm>
            <a:off x="3876675" y="2674938"/>
            <a:ext cx="6200775" cy="362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TextBox 12">
            <a:extLst>
              <a:ext uri="{FF2B5EF4-FFF2-40B4-BE49-F238E27FC236}">
                <a16:creationId xmlns:a16="http://schemas.microsoft.com/office/drawing/2014/main" id="{50639345-DAF7-45E6-BD5F-059F3F4C2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" y="792163"/>
            <a:ext cx="11736388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Arduino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is a cheap micro-controller board which can be used to easily interface with any sensor. It can read and write both analog and digital data from and to its I/O pins and can be programmed in C++ (using Arduino IDE) 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Arduino can exchange data with other computers or devices through the serial port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896CBA52-BC0A-434C-A06B-58DAAAA40BDF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5889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Connecting with The Sensor and Getting the Data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94C29C17E9AEA4CB48B504ECDD326F6" ma:contentTypeVersion="2" ma:contentTypeDescription="Create a new document." ma:contentTypeScope="" ma:versionID="3836d7293b4980d8b368898da5fdef26">
  <xsd:schema xmlns:xsd="http://www.w3.org/2001/XMLSchema" xmlns:xs="http://www.w3.org/2001/XMLSchema" xmlns:p="http://schemas.microsoft.com/office/2006/metadata/properties" xmlns:ns3="e0232e1f-123a-43d1-921b-7c05729cf17c" targetNamespace="http://schemas.microsoft.com/office/2006/metadata/properties" ma:root="true" ma:fieldsID="6047c41b63fe09a6acf39e236964b9e9" ns3:_="">
    <xsd:import namespace="e0232e1f-123a-43d1-921b-7c05729cf17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232e1f-123a-43d1-921b-7c05729cf1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BAA9C12-F995-44B9-858B-101683FB10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0232e1f-123a-43d1-921b-7c05729cf17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8C6403A-684A-431F-8F36-A24C99E286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2455B2D-BAB7-438A-85DA-0266A24CB79F}">
  <ds:schemaRefs>
    <ds:schemaRef ds:uri="http://schemas.microsoft.com/office/2006/metadata/properties"/>
    <ds:schemaRef ds:uri="http://schemas.microsoft.com/office/2006/documentManagement/types"/>
    <ds:schemaRef ds:uri="e0232e1f-123a-43d1-921b-7c05729cf17c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3338</TotalTime>
  <Words>782</Words>
  <Application>Microsoft Office PowerPoint</Application>
  <PresentationFormat>Widescreen</PresentationFormat>
  <Paragraphs>216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Calibri Light</vt:lpstr>
      <vt:lpstr>Franklin Gothic Book</vt:lpstr>
      <vt:lpstr>Franklin Gothic Demi</vt:lpstr>
      <vt:lpstr>Wingdings 2</vt:lpstr>
      <vt:lpstr>DividendVTI</vt:lpstr>
      <vt:lpstr>Office Theme</vt:lpstr>
      <vt:lpstr>1_Office Theme</vt:lpstr>
      <vt:lpstr>Easy Home Automation</vt:lpstr>
      <vt:lpstr>How to make your home smarter?</vt:lpstr>
      <vt:lpstr>Home Automation Architecture</vt:lpstr>
      <vt:lpstr>Extending with Intelligence</vt:lpstr>
      <vt:lpstr>Electrical Design</vt:lpstr>
      <vt:lpstr>PowerPoint Presentation</vt:lpstr>
      <vt:lpstr>PowerPoint Presentation</vt:lpstr>
      <vt:lpstr>PowerPoint Presentation</vt:lpstr>
      <vt:lpstr>PowerPoint Presentation</vt:lpstr>
      <vt:lpstr>Data Model for home Automation – Switch Control</vt:lpstr>
      <vt:lpstr>Data Model for home Automation – Ambience control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Automation</dc:title>
  <dc:creator>DIPANKAR SAHA</dc:creator>
  <cp:lastModifiedBy>Dipankar Saha</cp:lastModifiedBy>
  <cp:revision>216</cp:revision>
  <dcterms:created xsi:type="dcterms:W3CDTF">2020-12-16T17:07:43Z</dcterms:created>
  <dcterms:modified xsi:type="dcterms:W3CDTF">2021-08-18T08:46:19Z</dcterms:modified>
</cp:coreProperties>
</file>